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7" r:id="rId2"/>
    <p:sldId id="358" r:id="rId3"/>
    <p:sldId id="285" r:id="rId4"/>
    <p:sldId id="284" r:id="rId5"/>
    <p:sldId id="258" r:id="rId6"/>
    <p:sldId id="260" r:id="rId7"/>
    <p:sldId id="261" r:id="rId8"/>
    <p:sldId id="262" r:id="rId9"/>
    <p:sldId id="263" r:id="rId10"/>
    <p:sldId id="363" r:id="rId11"/>
    <p:sldId id="266" r:id="rId12"/>
    <p:sldId id="364" r:id="rId13"/>
    <p:sldId id="286" r:id="rId14"/>
    <p:sldId id="361" r:id="rId15"/>
    <p:sldId id="355" r:id="rId16"/>
    <p:sldId id="365" r:id="rId17"/>
    <p:sldId id="354" r:id="rId18"/>
    <p:sldId id="307" r:id="rId19"/>
    <p:sldId id="269" r:id="rId20"/>
    <p:sldId id="270" r:id="rId21"/>
    <p:sldId id="271" r:id="rId22"/>
    <p:sldId id="272" r:id="rId23"/>
    <p:sldId id="345" r:id="rId24"/>
    <p:sldId id="277" r:id="rId25"/>
    <p:sldId id="276" r:id="rId26"/>
    <p:sldId id="278" r:id="rId27"/>
    <p:sldId id="279" r:id="rId28"/>
    <p:sldId id="280" r:id="rId29"/>
    <p:sldId id="289" r:id="rId30"/>
    <p:sldId id="370" r:id="rId31"/>
    <p:sldId id="290" r:id="rId32"/>
    <p:sldId id="291" r:id="rId33"/>
    <p:sldId id="292" r:id="rId34"/>
    <p:sldId id="293" r:id="rId35"/>
    <p:sldId id="356" r:id="rId36"/>
    <p:sldId id="294" r:id="rId37"/>
    <p:sldId id="333" r:id="rId38"/>
    <p:sldId id="334" r:id="rId39"/>
    <p:sldId id="335" r:id="rId40"/>
    <p:sldId id="336" r:id="rId41"/>
    <p:sldId id="337" r:id="rId42"/>
    <p:sldId id="338" r:id="rId43"/>
    <p:sldId id="339" r:id="rId44"/>
    <p:sldId id="340" r:id="rId45"/>
    <p:sldId id="341" r:id="rId46"/>
    <p:sldId id="342" r:id="rId47"/>
    <p:sldId id="348" r:id="rId48"/>
    <p:sldId id="346" r:id="rId49"/>
    <p:sldId id="300" r:id="rId50"/>
    <p:sldId id="301" r:id="rId51"/>
    <p:sldId id="302" r:id="rId52"/>
    <p:sldId id="304" r:id="rId53"/>
    <p:sldId id="366" r:id="rId54"/>
    <p:sldId id="360" r:id="rId55"/>
    <p:sldId id="367" r:id="rId56"/>
    <p:sldId id="368" r:id="rId57"/>
    <p:sldId id="369" r:id="rId58"/>
    <p:sldId id="34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363"/>
            <p14:sldId id="266"/>
            <p14:sldId id="364"/>
            <p14:sldId id="286"/>
            <p14:sldId id="361"/>
            <p14:sldId id="355"/>
            <p14:sldId id="365"/>
            <p14:sldId id="354"/>
            <p14:sldId id="307"/>
            <p14:sldId id="269"/>
            <p14:sldId id="270"/>
            <p14:sldId id="271"/>
            <p14:sldId id="272"/>
          </p14:sldIdLst>
        </p14:section>
        <p14:section name="metrics" id="{6163817D-DB14-3F45-917F-12299CBCF896}">
          <p14:sldIdLst>
            <p14:sldId id="345"/>
            <p14:sldId id="277"/>
            <p14:sldId id="276"/>
            <p14:sldId id="278"/>
            <p14:sldId id="279"/>
            <p14:sldId id="280"/>
            <p14:sldId id="289"/>
            <p14:sldId id="370"/>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6"/>
            <p14:sldId id="360"/>
            <p14:sldId id="367"/>
            <p14:sldId id="368"/>
            <p14:sldId id="369"/>
            <p14:sldId id="347"/>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p:restoredTop sz="87805"/>
  </p:normalViewPr>
  <p:slideViewPr>
    <p:cSldViewPr snapToGrid="0" snapToObjects="1" showGuides="1">
      <p:cViewPr varScale="1">
        <p:scale>
          <a:sx n="119" d="100"/>
          <a:sy n="119" d="100"/>
        </p:scale>
        <p:origin x="1072" y="184"/>
      </p:cViewPr>
      <p:guideLst>
        <p:guide orient="horz" pos="2136"/>
        <p:guide pos="3816"/>
      </p:guideLst>
    </p:cSldViewPr>
  </p:slideViewPr>
  <p:notesTextViewPr>
    <p:cViewPr>
      <p:scale>
        <a:sx n="1" d="1"/>
        <a:sy n="1" d="1"/>
      </p:scale>
      <p:origin x="0" y="0"/>
    </p:cViewPr>
  </p:notesTextViewPr>
  <p:notesViewPr>
    <p:cSldViewPr snapToGrid="0" snapToObjects="1" showGuides="1">
      <p:cViewPr varScale="1">
        <p:scale>
          <a:sx n="114" d="100"/>
          <a:sy n="114" d="100"/>
        </p:scale>
        <p:origin x="394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draft law from the government of Lolo and Lemanu, arrived before the Legislature in the last week of the work of the two houses, and the decision was made to stop considering these law until the Assembly resumes its work in the 3rd session, which is expected to be held on the 2nd Monday of January 2018.</a:t>
            </a:r>
          </a:p>
        </p:txBody>
      </p:sp>
      <p:sp>
        <p:nvSpPr>
          <p:cNvPr id="4" name="Slide Number Placeholder 3"/>
          <p:cNvSpPr>
            <a:spLocks noGrp="1"/>
          </p:cNvSpPr>
          <p:nvPr>
            <p:ph type="sldNum" sz="quarter" idx="5"/>
          </p:nvPr>
        </p:nvSpPr>
        <p:spPr/>
        <p:txBody>
          <a:bodyPr/>
          <a:lstStyle/>
          <a:p>
            <a:fld id="{D5F465F4-FCE9-D847-AD01-FD3F28AD30DC}" type="slidenum">
              <a:rPr lang="en-US" smtClean="0"/>
              <a:t>14</a:t>
            </a:fld>
            <a:endParaRPr lang="en-US"/>
          </a:p>
        </p:txBody>
      </p:sp>
    </p:spTree>
    <p:extLst>
      <p:ext uri="{BB962C8B-B14F-4D97-AF65-F5344CB8AC3E}">
        <p14:creationId xmlns:p14="http://schemas.microsoft.com/office/powerpoint/2010/main" val="1542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chunk penalty rewards high ngram. E.g. If you match 3 of 6 words, if every other word matches, you get ½ your F measure. But if the first 3 words match you get 5/6 your F measure: 1- (1*.5) = .5 vs. 1 – (1/3 * .5) = 5/6.</a:t>
            </a:r>
          </a:p>
        </p:txBody>
      </p:sp>
      <p:sp>
        <p:nvSpPr>
          <p:cNvPr id="4" name="Slide Number Placeholder 3"/>
          <p:cNvSpPr>
            <a:spLocks noGrp="1"/>
          </p:cNvSpPr>
          <p:nvPr>
            <p:ph type="sldNum" sz="quarter" idx="5"/>
          </p:nvPr>
        </p:nvSpPr>
        <p:spPr/>
        <p:txBody>
          <a:bodyPr/>
          <a:lstStyle/>
          <a:p>
            <a:fld id="{D5F465F4-FCE9-D847-AD01-FD3F28AD30DC}" type="slidenum">
              <a:rPr lang="en-US" smtClean="0"/>
              <a:t>45</a:t>
            </a:fld>
            <a:endParaRPr lang="en-US"/>
          </a:p>
        </p:txBody>
      </p:sp>
    </p:spTree>
    <p:extLst>
      <p:ext uri="{BB962C8B-B14F-4D97-AF65-F5344CB8AC3E}">
        <p14:creationId xmlns:p14="http://schemas.microsoft.com/office/powerpoint/2010/main" val="13326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paws = paraphrase adversaries from word scrambling</a:t>
            </a:r>
          </a:p>
        </p:txBody>
      </p:sp>
      <p:sp>
        <p:nvSpPr>
          <p:cNvPr id="4" name="Slide Number Placeholder 3"/>
          <p:cNvSpPr>
            <a:spLocks noGrp="1"/>
          </p:cNvSpPr>
          <p:nvPr>
            <p:ph type="sldNum" sz="quarter" idx="5"/>
          </p:nvPr>
        </p:nvSpPr>
        <p:spPr/>
        <p:txBody>
          <a:bodyPr/>
          <a:lstStyle/>
          <a:p>
            <a:fld id="{D5F465F4-FCE9-D847-AD01-FD3F28AD30DC}" type="slidenum">
              <a:rPr lang="en-US" smtClean="0"/>
              <a:t>56</a:t>
            </a:fld>
            <a:endParaRPr lang="en-US"/>
          </a:p>
        </p:txBody>
      </p:sp>
    </p:spTree>
    <p:extLst>
      <p:ext uri="{BB962C8B-B14F-4D97-AF65-F5344CB8AC3E}">
        <p14:creationId xmlns:p14="http://schemas.microsoft.com/office/powerpoint/2010/main" val="2898456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10/30/23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a:bodyPr>
          <a:lstStyle/>
          <a:p>
            <a:r>
              <a:rPr lang="en-US" dirty="0"/>
              <a:t>Machine Translation: </a:t>
            </a:r>
            <a:br>
              <a:rPr lang="en-US" dirty="0"/>
            </a:br>
            <a:r>
              <a:rPr lang="en-US" dirty="0"/>
              <a:t>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many slides from Philipp Koehn </a:t>
            </a:r>
          </a:p>
        </p:txBody>
      </p:sp>
      <p:sp>
        <p:nvSpPr>
          <p:cNvPr id="8" name="Subtitle 2">
            <a:extLst>
              <a:ext uri="{FF2B5EF4-FFF2-40B4-BE49-F238E27FC236}">
                <a16:creationId xmlns:a16="http://schemas.microsoft.com/office/drawing/2014/main" id="{A34992BE-2F0A-9048-9865-29E5DB3389C3}"/>
              </a:ext>
            </a:extLst>
          </p:cNvPr>
          <p:cNvSpPr txBox="1">
            <a:spLocks/>
          </p:cNvSpPr>
          <p:nvPr/>
        </p:nvSpPr>
        <p:spPr>
          <a:xfrm>
            <a:off x="1524000" y="407987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CSCI 662</a:t>
            </a:r>
          </a:p>
          <a:p>
            <a:r>
              <a:rPr lang="en-US" dirty="0"/>
              <a:t>Jonathan May</a:t>
            </a:r>
          </a:p>
          <a:p>
            <a:endParaRPr lang="en-US" dirty="0"/>
          </a:p>
        </p:txBody>
      </p:sp>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995C-3450-3547-8DA4-91B2F7647B6D}"/>
              </a:ext>
            </a:extLst>
          </p:cNvPr>
          <p:cNvSpPr>
            <a:spLocks noGrp="1"/>
          </p:cNvSpPr>
          <p:nvPr>
            <p:ph type="title"/>
          </p:nvPr>
        </p:nvSpPr>
        <p:spPr>
          <a:xfrm>
            <a:off x="838200" y="2766218"/>
            <a:ext cx="10515600" cy="1325563"/>
          </a:xfrm>
        </p:spPr>
        <p:txBody>
          <a:bodyPr/>
          <a:lstStyle/>
          <a:p>
            <a:r>
              <a:rPr lang="en-US" dirty="0"/>
              <a:t>For High Resource Languages, Pretty Good!</a:t>
            </a:r>
          </a:p>
        </p:txBody>
      </p:sp>
      <p:sp>
        <p:nvSpPr>
          <p:cNvPr id="3" name="Title 1">
            <a:extLst>
              <a:ext uri="{FF2B5EF4-FFF2-40B4-BE49-F238E27FC236}">
                <a16:creationId xmlns:a16="http://schemas.microsoft.com/office/drawing/2014/main" id="{5836DF3A-398D-84A2-BF5A-433D520D76C7}"/>
              </a:ext>
            </a:extLst>
          </p:cNvPr>
          <p:cNvSpPr txBox="1">
            <a:spLocks/>
          </p:cNvSpPr>
          <p:nvPr/>
        </p:nvSpPr>
        <p:spPr>
          <a:xfrm>
            <a:off x="838200" y="584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Good is Machine Translation?</a:t>
            </a:r>
          </a:p>
        </p:txBody>
      </p:sp>
    </p:spTree>
    <p:extLst>
      <p:ext uri="{BB962C8B-B14F-4D97-AF65-F5344CB8AC3E}">
        <p14:creationId xmlns:p14="http://schemas.microsoft.com/office/powerpoint/2010/main" val="7796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4864E-0CC2-480F-9A2C-3E1D9657CAD3}"/>
              </a:ext>
            </a:extLst>
          </p:cNvPr>
          <p:cNvPicPr>
            <a:picLocks noChangeAspect="1"/>
          </p:cNvPicPr>
          <p:nvPr/>
        </p:nvPicPr>
        <p:blipFill rotWithShape="1">
          <a:blip r:embed="rId2"/>
          <a:srcRect l="4898" r="4389" b="10843"/>
          <a:stretch/>
        </p:blipFill>
        <p:spPr>
          <a:xfrm>
            <a:off x="1263316" y="0"/>
            <a:ext cx="9444790" cy="6559778"/>
          </a:xfrm>
          <a:prstGeom prst="rect">
            <a:avLst/>
          </a:prstGeom>
        </p:spPr>
      </p:pic>
      <p:sp>
        <p:nvSpPr>
          <p:cNvPr id="4" name="Rectangle 3">
            <a:extLst>
              <a:ext uri="{FF2B5EF4-FFF2-40B4-BE49-F238E27FC236}">
                <a16:creationId xmlns:a16="http://schemas.microsoft.com/office/drawing/2014/main" id="{A79CF57F-F5B0-E7FE-E9E7-902D44FF70E6}"/>
              </a:ext>
            </a:extLst>
          </p:cNvPr>
          <p:cNvSpPr/>
          <p:nvPr/>
        </p:nvSpPr>
        <p:spPr>
          <a:xfrm>
            <a:off x="9498932" y="120316"/>
            <a:ext cx="1335505" cy="89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82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C115-EA5F-CF45-A823-355C81C22812}"/>
              </a:ext>
            </a:extLst>
          </p:cNvPr>
          <p:cNvSpPr>
            <a:spLocks noGrp="1"/>
          </p:cNvSpPr>
          <p:nvPr>
            <p:ph type="title"/>
          </p:nvPr>
        </p:nvSpPr>
        <p:spPr>
          <a:xfrm>
            <a:off x="954932" y="0"/>
            <a:ext cx="10515600" cy="1325563"/>
          </a:xfrm>
        </p:spPr>
        <p:txBody>
          <a:bodyPr>
            <a:normAutofit/>
          </a:bodyPr>
          <a:lstStyle/>
          <a:p>
            <a:r>
              <a:rPr lang="en-US" sz="3600" dirty="0"/>
              <a:t>Samoan 2021 – Low Resource Languages are improving!</a:t>
            </a:r>
          </a:p>
        </p:txBody>
      </p:sp>
      <p:sp>
        <p:nvSpPr>
          <p:cNvPr id="3" name="Rectangle 2">
            <a:extLst>
              <a:ext uri="{FF2B5EF4-FFF2-40B4-BE49-F238E27FC236}">
                <a16:creationId xmlns:a16="http://schemas.microsoft.com/office/drawing/2014/main" id="{580D0C8B-F752-C344-BD0B-9DBDA48608FA}"/>
              </a:ext>
            </a:extLst>
          </p:cNvPr>
          <p:cNvSpPr/>
          <p:nvPr/>
        </p:nvSpPr>
        <p:spPr>
          <a:xfrm>
            <a:off x="1843138" y="941962"/>
            <a:ext cx="8739188" cy="2677656"/>
          </a:xfrm>
          <a:prstGeom prst="rect">
            <a:avLst/>
          </a:prstGeom>
        </p:spPr>
        <p:txBody>
          <a:bodyPr wrap="square">
            <a:spAutoFit/>
          </a:bodyPr>
          <a:lstStyle/>
          <a:p>
            <a:r>
              <a:rPr lang="en-US" sz="2800" dirty="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luma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ai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a:extLst>
              <a:ext uri="{FF2B5EF4-FFF2-40B4-BE49-F238E27FC236}">
                <a16:creationId xmlns:a16="http://schemas.microsoft.com/office/drawing/2014/main" id="{32C0A006-8E04-C944-97E7-BF1D1F553EAE}"/>
              </a:ext>
            </a:extLst>
          </p:cNvPr>
          <p:cNvSpPr/>
          <p:nvPr/>
        </p:nvSpPr>
        <p:spPr>
          <a:xfrm>
            <a:off x="5927387" y="3711741"/>
            <a:ext cx="6096000" cy="2677656"/>
          </a:xfrm>
          <a:prstGeom prst="rect">
            <a:avLst/>
          </a:prstGeom>
        </p:spPr>
        <p:txBody>
          <a:bodyPr>
            <a:spAutoFit/>
          </a:bodyPr>
          <a:lstStyle/>
          <a:p>
            <a:r>
              <a:rPr lang="en-US" sz="2400" dirty="0"/>
              <a:t>The bill from the Lolo and Lemanu governments came before the Legislative Assembly in the last week of business by both houses, and it was decided to suspend its consideration. law until the Council resumes business in its 3rd session, which is expected to be held on the 2nd Monday of January 2018.</a:t>
            </a:r>
          </a:p>
        </p:txBody>
      </p:sp>
      <p:sp>
        <p:nvSpPr>
          <p:cNvPr id="5" name="Rectangle 4">
            <a:extLst>
              <a:ext uri="{FF2B5EF4-FFF2-40B4-BE49-F238E27FC236}">
                <a16:creationId xmlns:a16="http://schemas.microsoft.com/office/drawing/2014/main" id="{88121CA7-4D4A-2C4D-8AFE-5E440E5DCF81}"/>
              </a:ext>
            </a:extLst>
          </p:cNvPr>
          <p:cNvSpPr/>
          <p:nvPr/>
        </p:nvSpPr>
        <p:spPr>
          <a:xfrm>
            <a:off x="343711" y="3517187"/>
            <a:ext cx="5171872" cy="3046988"/>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Tree>
    <p:extLst>
      <p:ext uri="{BB962C8B-B14F-4D97-AF65-F5344CB8AC3E}">
        <p14:creationId xmlns:p14="http://schemas.microsoft.com/office/powerpoint/2010/main" val="250432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Low Resource: Still Terrible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2834129"/>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3859982"/>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328331" y="2422287"/>
            <a:ext cx="1556836" cy="461665"/>
          </a:xfrm>
          <a:prstGeom prst="rect">
            <a:avLst/>
          </a:prstGeom>
          <a:noFill/>
        </p:spPr>
        <p:txBody>
          <a:bodyPr wrap="none" rtlCol="0">
            <a:spAutoFit/>
          </a:bodyPr>
          <a:lstStyle/>
          <a:p>
            <a:r>
              <a:rPr lang="en-US" sz="2400" dirty="0"/>
              <a:t>MT (2017):</a:t>
            </a:r>
          </a:p>
        </p:txBody>
      </p:sp>
      <p:sp>
        <p:nvSpPr>
          <p:cNvPr id="7" name="TextBox 6"/>
          <p:cNvSpPr txBox="1"/>
          <p:nvPr/>
        </p:nvSpPr>
        <p:spPr>
          <a:xfrm>
            <a:off x="372303" y="4219156"/>
            <a:ext cx="931794" cy="461665"/>
          </a:xfrm>
          <a:prstGeom prst="rect">
            <a:avLst/>
          </a:prstGeom>
          <a:noFill/>
        </p:spPr>
        <p:txBody>
          <a:bodyPr wrap="none" rtlCol="0">
            <a:spAutoFit/>
          </a:bodyPr>
          <a:lstStyle/>
          <a:p>
            <a:r>
              <a:rPr lang="en-US" sz="2400" dirty="0"/>
              <a:t>Truth:</a:t>
            </a:r>
          </a:p>
        </p:txBody>
      </p:sp>
      <p:sp>
        <p:nvSpPr>
          <p:cNvPr id="8" name="TextBox 7">
            <a:extLst>
              <a:ext uri="{FF2B5EF4-FFF2-40B4-BE49-F238E27FC236}">
                <a16:creationId xmlns:a16="http://schemas.microsoft.com/office/drawing/2014/main" id="{D1D73E84-5BF8-3B48-92F9-6EBF634FD123}"/>
              </a:ext>
            </a:extLst>
          </p:cNvPr>
          <p:cNvSpPr txBox="1"/>
          <p:nvPr/>
        </p:nvSpPr>
        <p:spPr>
          <a:xfrm>
            <a:off x="134869" y="5316723"/>
            <a:ext cx="1762021" cy="830997"/>
          </a:xfrm>
          <a:prstGeom prst="rect">
            <a:avLst/>
          </a:prstGeom>
          <a:noFill/>
        </p:spPr>
        <p:txBody>
          <a:bodyPr wrap="none" rtlCol="0">
            <a:spAutoFit/>
          </a:bodyPr>
          <a:lstStyle/>
          <a:p>
            <a:r>
              <a:rPr lang="en-US" sz="2400" dirty="0"/>
              <a:t>Google 2021</a:t>
            </a:r>
          </a:p>
          <a:p>
            <a:r>
              <a:rPr lang="en-US" sz="2400" dirty="0"/>
              <a:t>(“somali”):</a:t>
            </a:r>
          </a:p>
        </p:txBody>
      </p:sp>
      <p:sp>
        <p:nvSpPr>
          <p:cNvPr id="10" name="Rectangle 9">
            <a:extLst>
              <a:ext uri="{FF2B5EF4-FFF2-40B4-BE49-F238E27FC236}">
                <a16:creationId xmlns:a16="http://schemas.microsoft.com/office/drawing/2014/main" id="{B33A68A9-3C87-A44B-8E0D-96A79A1C1693}"/>
              </a:ext>
            </a:extLst>
          </p:cNvPr>
          <p:cNvSpPr/>
          <p:nvPr/>
        </p:nvSpPr>
        <p:spPr>
          <a:xfrm>
            <a:off x="2711494" y="5255167"/>
            <a:ext cx="9064283" cy="461665"/>
          </a:xfrm>
          <a:prstGeom prst="rect">
            <a:avLst/>
          </a:prstGeom>
        </p:spPr>
        <p:txBody>
          <a:bodyPr wrap="square">
            <a:spAutoFit/>
          </a:bodyPr>
          <a:lstStyle/>
          <a:p>
            <a:r>
              <a:rPr lang="en-US" sz="2400"/>
              <a:t>The bomber struck shortly after noon in front of a crowd of protesters.</a:t>
            </a:r>
          </a:p>
        </p:txBody>
      </p:sp>
      <p:sp>
        <p:nvSpPr>
          <p:cNvPr id="9" name="TextBox 8">
            <a:extLst>
              <a:ext uri="{FF2B5EF4-FFF2-40B4-BE49-F238E27FC236}">
                <a16:creationId xmlns:a16="http://schemas.microsoft.com/office/drawing/2014/main" id="{746D5053-2F48-B3F5-3591-74389181DA0F}"/>
              </a:ext>
            </a:extLst>
          </p:cNvPr>
          <p:cNvSpPr txBox="1"/>
          <p:nvPr/>
        </p:nvSpPr>
        <p:spPr>
          <a:xfrm>
            <a:off x="134869" y="6016025"/>
            <a:ext cx="1762021" cy="830997"/>
          </a:xfrm>
          <a:prstGeom prst="rect">
            <a:avLst/>
          </a:prstGeom>
          <a:noFill/>
        </p:spPr>
        <p:txBody>
          <a:bodyPr wrap="none" rtlCol="0">
            <a:spAutoFit/>
          </a:bodyPr>
          <a:lstStyle/>
          <a:p>
            <a:r>
              <a:rPr lang="en-US" sz="2400" dirty="0"/>
              <a:t>Google 2022</a:t>
            </a:r>
          </a:p>
          <a:p>
            <a:r>
              <a:rPr lang="en-US" sz="2400" dirty="0"/>
              <a:t>(“oromo”):</a:t>
            </a:r>
          </a:p>
        </p:txBody>
      </p:sp>
      <p:sp>
        <p:nvSpPr>
          <p:cNvPr id="12" name="TextBox 11">
            <a:extLst>
              <a:ext uri="{FF2B5EF4-FFF2-40B4-BE49-F238E27FC236}">
                <a16:creationId xmlns:a16="http://schemas.microsoft.com/office/drawing/2014/main" id="{325D4401-6A90-C212-DE96-214897377CC6}"/>
              </a:ext>
            </a:extLst>
          </p:cNvPr>
          <p:cNvSpPr txBox="1"/>
          <p:nvPr/>
        </p:nvSpPr>
        <p:spPr>
          <a:xfrm>
            <a:off x="2711494" y="6027003"/>
            <a:ext cx="9281214" cy="830997"/>
          </a:xfrm>
          <a:prstGeom prst="rect">
            <a:avLst/>
          </a:prstGeom>
          <a:noFill/>
        </p:spPr>
        <p:txBody>
          <a:bodyPr wrap="square">
            <a:spAutoFit/>
          </a:bodyPr>
          <a:lstStyle/>
          <a:p>
            <a:r>
              <a:rPr lang="en-US" sz="2400"/>
              <a:t>Remains of gunfire or bombs were found on the wreckage and passengers ' luggage</a:t>
            </a:r>
          </a:p>
        </p:txBody>
      </p:sp>
      <p:cxnSp>
        <p:nvCxnSpPr>
          <p:cNvPr id="14" name="Straight Connector 13">
            <a:extLst>
              <a:ext uri="{FF2B5EF4-FFF2-40B4-BE49-F238E27FC236}">
                <a16:creationId xmlns:a16="http://schemas.microsoft.com/office/drawing/2014/main" id="{EC4547AB-9CA6-4337-4752-29CA8751F5E2}"/>
              </a:ext>
            </a:extLst>
          </p:cNvPr>
          <p:cNvCxnSpPr/>
          <p:nvPr/>
        </p:nvCxnSpPr>
        <p:spPr>
          <a:xfrm flipH="1" flipV="1">
            <a:off x="5020408" y="636391"/>
            <a:ext cx="3165230" cy="92199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0639-B151-AF8E-8B10-04965F7BEF9D}"/>
              </a:ext>
            </a:extLst>
          </p:cNvPr>
          <p:cNvSpPr>
            <a:spLocks noGrp="1"/>
          </p:cNvSpPr>
          <p:nvPr>
            <p:ph type="title"/>
          </p:nvPr>
        </p:nvSpPr>
        <p:spPr/>
        <p:txBody>
          <a:bodyPr/>
          <a:lstStyle/>
          <a:p>
            <a:r>
              <a:rPr lang="en-US"/>
              <a:t>So Is Machine Translation Solved?</a:t>
            </a:r>
          </a:p>
        </p:txBody>
      </p:sp>
      <p:sp>
        <p:nvSpPr>
          <p:cNvPr id="3" name="TextBox 2">
            <a:extLst>
              <a:ext uri="{FF2B5EF4-FFF2-40B4-BE49-F238E27FC236}">
                <a16:creationId xmlns:a16="http://schemas.microsoft.com/office/drawing/2014/main" id="{2DFF3058-F70C-0BE5-ADF9-D461B96CFA16}"/>
              </a:ext>
            </a:extLst>
          </p:cNvPr>
          <p:cNvSpPr txBox="1"/>
          <p:nvPr/>
        </p:nvSpPr>
        <p:spPr>
          <a:xfrm>
            <a:off x="709863" y="2147637"/>
            <a:ext cx="7112716" cy="369332"/>
          </a:xfrm>
          <a:prstGeom prst="rect">
            <a:avLst/>
          </a:prstGeom>
          <a:noFill/>
        </p:spPr>
        <p:txBody>
          <a:bodyPr wrap="none" rtlCol="0">
            <a:spAutoFit/>
          </a:bodyPr>
          <a:lstStyle/>
          <a:p>
            <a:r>
              <a:rPr lang="en-US"/>
              <a:t>Google Language Support Increase: 64 (117) -&gt; 103 (~ 2020) -&gt; 133 (2023)</a:t>
            </a:r>
          </a:p>
        </p:txBody>
      </p:sp>
      <p:sp>
        <p:nvSpPr>
          <p:cNvPr id="4" name="TextBox 3">
            <a:extLst>
              <a:ext uri="{FF2B5EF4-FFF2-40B4-BE49-F238E27FC236}">
                <a16:creationId xmlns:a16="http://schemas.microsoft.com/office/drawing/2014/main" id="{AA83A82A-6AB9-3A1C-D553-6818EE3C8EAE}"/>
              </a:ext>
            </a:extLst>
          </p:cNvPr>
          <p:cNvSpPr txBox="1"/>
          <p:nvPr/>
        </p:nvSpPr>
        <p:spPr>
          <a:xfrm>
            <a:off x="838200" y="2930329"/>
            <a:ext cx="2894703" cy="369332"/>
          </a:xfrm>
          <a:prstGeom prst="rect">
            <a:avLst/>
          </a:prstGeom>
          <a:noFill/>
        </p:spPr>
        <p:txBody>
          <a:bodyPr wrap="none" rtlCol="0">
            <a:spAutoFit/>
          </a:bodyPr>
          <a:lstStyle/>
          <a:p>
            <a:r>
              <a:rPr lang="en-US"/>
              <a:t>ISI: 600-to-English MT (2021)</a:t>
            </a:r>
          </a:p>
        </p:txBody>
      </p:sp>
      <p:sp>
        <p:nvSpPr>
          <p:cNvPr id="5" name="TextBox 4">
            <a:extLst>
              <a:ext uri="{FF2B5EF4-FFF2-40B4-BE49-F238E27FC236}">
                <a16:creationId xmlns:a16="http://schemas.microsoft.com/office/drawing/2014/main" id="{1A42B6BF-76EA-372A-4F33-37FDBA63B011}"/>
              </a:ext>
            </a:extLst>
          </p:cNvPr>
          <p:cNvSpPr txBox="1"/>
          <p:nvPr/>
        </p:nvSpPr>
        <p:spPr>
          <a:xfrm>
            <a:off x="547437" y="6133736"/>
            <a:ext cx="4970143" cy="369332"/>
          </a:xfrm>
          <a:prstGeom prst="rect">
            <a:avLst/>
          </a:prstGeom>
          <a:noFill/>
        </p:spPr>
        <p:txBody>
          <a:bodyPr wrap="none" rtlCol="0">
            <a:spAutoFit/>
          </a:bodyPr>
          <a:lstStyle/>
          <a:p>
            <a:r>
              <a:rPr lang="en-US"/>
              <a:t>Facebook: NLLB – 200 language translation project </a:t>
            </a:r>
          </a:p>
        </p:txBody>
      </p:sp>
      <p:sp>
        <p:nvSpPr>
          <p:cNvPr id="6" name="TextBox 5">
            <a:extLst>
              <a:ext uri="{FF2B5EF4-FFF2-40B4-BE49-F238E27FC236}">
                <a16:creationId xmlns:a16="http://schemas.microsoft.com/office/drawing/2014/main" id="{31146355-9BD9-F58D-CD5A-B552DCCA6BE4}"/>
              </a:ext>
            </a:extLst>
          </p:cNvPr>
          <p:cNvSpPr txBox="1"/>
          <p:nvPr/>
        </p:nvSpPr>
        <p:spPr>
          <a:xfrm>
            <a:off x="8355931" y="2147637"/>
            <a:ext cx="3610797" cy="369332"/>
          </a:xfrm>
          <a:prstGeom prst="rect">
            <a:avLst/>
          </a:prstGeom>
          <a:noFill/>
        </p:spPr>
        <p:txBody>
          <a:bodyPr wrap="none" rtlCol="0">
            <a:spAutoFit/>
          </a:bodyPr>
          <a:lstStyle/>
          <a:p>
            <a:r>
              <a:rPr lang="en-US"/>
              <a:t>(and the quality seems pretty good!)</a:t>
            </a:r>
          </a:p>
        </p:txBody>
      </p:sp>
      <p:pic>
        <p:nvPicPr>
          <p:cNvPr id="7" name="Picture 6">
            <a:extLst>
              <a:ext uri="{FF2B5EF4-FFF2-40B4-BE49-F238E27FC236}">
                <a16:creationId xmlns:a16="http://schemas.microsoft.com/office/drawing/2014/main" id="{EEA35806-6D29-C542-9530-A528698FCB0D}"/>
              </a:ext>
            </a:extLst>
          </p:cNvPr>
          <p:cNvPicPr>
            <a:picLocks noChangeAspect="1"/>
          </p:cNvPicPr>
          <p:nvPr/>
        </p:nvPicPr>
        <p:blipFill>
          <a:blip r:embed="rId2"/>
          <a:stretch>
            <a:fillRect/>
          </a:stretch>
        </p:blipFill>
        <p:spPr>
          <a:xfrm>
            <a:off x="3889313" y="3114995"/>
            <a:ext cx="7289800" cy="1879600"/>
          </a:xfrm>
          <a:prstGeom prst="rect">
            <a:avLst/>
          </a:prstGeom>
        </p:spPr>
      </p:pic>
      <p:sp>
        <p:nvSpPr>
          <p:cNvPr id="9" name="TextBox 8">
            <a:extLst>
              <a:ext uri="{FF2B5EF4-FFF2-40B4-BE49-F238E27FC236}">
                <a16:creationId xmlns:a16="http://schemas.microsoft.com/office/drawing/2014/main" id="{E2AEF8B9-D98C-5ED9-DCA8-DC8BD3ED39C5}"/>
              </a:ext>
            </a:extLst>
          </p:cNvPr>
          <p:cNvSpPr txBox="1"/>
          <p:nvPr/>
        </p:nvSpPr>
        <p:spPr>
          <a:xfrm>
            <a:off x="3889313" y="2796933"/>
            <a:ext cx="3333749" cy="369332"/>
          </a:xfrm>
          <a:prstGeom prst="rect">
            <a:avLst/>
          </a:prstGeom>
          <a:noFill/>
        </p:spPr>
        <p:txBody>
          <a:bodyPr wrap="square">
            <a:spAutoFit/>
          </a:bodyPr>
          <a:lstStyle/>
          <a:p>
            <a:r>
              <a:rPr lang="en-US"/>
              <a:t>http://rtg.isi.edu/many-eng/v2/</a:t>
            </a:r>
          </a:p>
        </p:txBody>
      </p:sp>
      <p:sp>
        <p:nvSpPr>
          <p:cNvPr id="11" name="TextBox 10">
            <a:extLst>
              <a:ext uri="{FF2B5EF4-FFF2-40B4-BE49-F238E27FC236}">
                <a16:creationId xmlns:a16="http://schemas.microsoft.com/office/drawing/2014/main" id="{39CEC34C-BF9B-4CF3-3151-BC63B163584F}"/>
              </a:ext>
            </a:extLst>
          </p:cNvPr>
          <p:cNvSpPr txBox="1"/>
          <p:nvPr/>
        </p:nvSpPr>
        <p:spPr>
          <a:xfrm>
            <a:off x="1012368" y="3815561"/>
            <a:ext cx="2720535" cy="1384995"/>
          </a:xfrm>
          <a:prstGeom prst="rect">
            <a:avLst/>
          </a:prstGeom>
          <a:noFill/>
        </p:spPr>
        <p:txBody>
          <a:bodyPr wrap="square">
            <a:spAutoFit/>
          </a:bodyPr>
          <a:lstStyle/>
          <a:p>
            <a:r>
              <a:rPr lang="en-US" sz="1400" b="0" i="0">
                <a:solidFill>
                  <a:srgbClr val="202122"/>
                </a:solidFill>
                <a:effectLst/>
                <a:latin typeface="Arial" panose="020B0604020202020204" pitchFamily="34" charset="0"/>
              </a:rPr>
              <a:t>All human beings are born free and equal in dignity and rights. They are endowed with reason and conscience and should act towards one another in a spirit of brotherhood. </a:t>
            </a:r>
            <a:endParaRPr lang="en-US" sz="1400"/>
          </a:p>
        </p:txBody>
      </p:sp>
      <p:sp>
        <p:nvSpPr>
          <p:cNvPr id="12" name="TextBox 11">
            <a:extLst>
              <a:ext uri="{FF2B5EF4-FFF2-40B4-BE49-F238E27FC236}">
                <a16:creationId xmlns:a16="http://schemas.microsoft.com/office/drawing/2014/main" id="{BEE8DE2D-72DF-4C74-B187-5947458EB44E}"/>
              </a:ext>
            </a:extLst>
          </p:cNvPr>
          <p:cNvSpPr txBox="1"/>
          <p:nvPr/>
        </p:nvSpPr>
        <p:spPr>
          <a:xfrm>
            <a:off x="1798721" y="3516916"/>
            <a:ext cx="824393" cy="369332"/>
          </a:xfrm>
          <a:prstGeom prst="rect">
            <a:avLst/>
          </a:prstGeom>
          <a:noFill/>
        </p:spPr>
        <p:txBody>
          <a:bodyPr wrap="none" rtlCol="0">
            <a:spAutoFit/>
          </a:bodyPr>
          <a:lstStyle/>
          <a:p>
            <a:r>
              <a:rPr lang="en-US"/>
              <a:t>(Truth)</a:t>
            </a:r>
          </a:p>
        </p:txBody>
      </p:sp>
      <p:sp>
        <p:nvSpPr>
          <p:cNvPr id="13" name="TextBox 12">
            <a:extLst>
              <a:ext uri="{FF2B5EF4-FFF2-40B4-BE49-F238E27FC236}">
                <a16:creationId xmlns:a16="http://schemas.microsoft.com/office/drawing/2014/main" id="{9B519663-120E-52BA-6592-C4AE75A30A70}"/>
              </a:ext>
            </a:extLst>
          </p:cNvPr>
          <p:cNvSpPr txBox="1"/>
          <p:nvPr/>
        </p:nvSpPr>
        <p:spPr>
          <a:xfrm>
            <a:off x="7379472" y="2776653"/>
            <a:ext cx="4485715" cy="369332"/>
          </a:xfrm>
          <a:prstGeom prst="rect">
            <a:avLst/>
          </a:prstGeom>
          <a:noFill/>
        </p:spPr>
        <p:txBody>
          <a:bodyPr wrap="none" rtlCol="0">
            <a:spAutoFit/>
          </a:bodyPr>
          <a:lstStyle/>
          <a:p>
            <a:r>
              <a:rPr lang="en-US"/>
              <a:t>Umbundu (Bantu language spoken by 5-10m) </a:t>
            </a:r>
          </a:p>
        </p:txBody>
      </p:sp>
      <p:sp>
        <p:nvSpPr>
          <p:cNvPr id="15" name="TextBox 14">
            <a:extLst>
              <a:ext uri="{FF2B5EF4-FFF2-40B4-BE49-F238E27FC236}">
                <a16:creationId xmlns:a16="http://schemas.microsoft.com/office/drawing/2014/main" id="{8AECB4E5-CF1F-FA36-53D0-A8CEFB98DAE8}"/>
              </a:ext>
            </a:extLst>
          </p:cNvPr>
          <p:cNvSpPr txBox="1"/>
          <p:nvPr/>
        </p:nvSpPr>
        <p:spPr>
          <a:xfrm>
            <a:off x="4707905" y="5202840"/>
            <a:ext cx="6097002" cy="646331"/>
          </a:xfrm>
          <a:prstGeom prst="rect">
            <a:avLst/>
          </a:prstGeom>
          <a:noFill/>
        </p:spPr>
        <p:txBody>
          <a:bodyPr wrap="square">
            <a:spAutoFit/>
          </a:bodyPr>
          <a:lstStyle/>
          <a:p>
            <a:r>
              <a:rPr lang="en-US" sz="1200"/>
              <a:t>Omanu vosi were forced to be paid to go to football games where things didn't go well. Ovo vakwete esunga go, go olondunge kwende ovo vatêla okuliteywila kuvamwe go vakwavo vesokolwilo lyocisola</a:t>
            </a:r>
          </a:p>
        </p:txBody>
      </p:sp>
      <p:sp>
        <p:nvSpPr>
          <p:cNvPr id="16" name="TextBox 15">
            <a:extLst>
              <a:ext uri="{FF2B5EF4-FFF2-40B4-BE49-F238E27FC236}">
                <a16:creationId xmlns:a16="http://schemas.microsoft.com/office/drawing/2014/main" id="{EB9FF2A3-0ECE-C1D6-33E4-FC84DC57069E}"/>
              </a:ext>
            </a:extLst>
          </p:cNvPr>
          <p:cNvSpPr txBox="1"/>
          <p:nvPr/>
        </p:nvSpPr>
        <p:spPr>
          <a:xfrm>
            <a:off x="6466284" y="4963605"/>
            <a:ext cx="1513556" cy="369332"/>
          </a:xfrm>
          <a:prstGeom prst="rect">
            <a:avLst/>
          </a:prstGeom>
          <a:noFill/>
        </p:spPr>
        <p:txBody>
          <a:bodyPr wrap="none" rtlCol="0">
            <a:spAutoFit/>
          </a:bodyPr>
          <a:lstStyle/>
          <a:p>
            <a:r>
              <a:rPr lang="en-US"/>
              <a:t>Google (2022)</a:t>
            </a:r>
          </a:p>
        </p:txBody>
      </p:sp>
      <p:sp>
        <p:nvSpPr>
          <p:cNvPr id="17" name="TextBox 16">
            <a:extLst>
              <a:ext uri="{FF2B5EF4-FFF2-40B4-BE49-F238E27FC236}">
                <a16:creationId xmlns:a16="http://schemas.microsoft.com/office/drawing/2014/main" id="{D1CCB3EF-973D-C31B-10DA-311B89BF98C7}"/>
              </a:ext>
            </a:extLst>
          </p:cNvPr>
          <p:cNvSpPr txBox="1"/>
          <p:nvPr/>
        </p:nvSpPr>
        <p:spPr>
          <a:xfrm>
            <a:off x="5715001" y="6133736"/>
            <a:ext cx="2502568" cy="369332"/>
          </a:xfrm>
          <a:prstGeom prst="rect">
            <a:avLst/>
          </a:prstGeom>
          <a:noFill/>
        </p:spPr>
        <p:txBody>
          <a:bodyPr wrap="square" rtlCol="0">
            <a:spAutoFit/>
          </a:bodyPr>
          <a:lstStyle/>
          <a:p>
            <a:r>
              <a:rPr lang="en-US"/>
              <a:t>(Research-grade so far...)</a:t>
            </a:r>
          </a:p>
        </p:txBody>
      </p:sp>
    </p:spTree>
    <p:extLst>
      <p:ext uri="{BB962C8B-B14F-4D97-AF65-F5344CB8AC3E}">
        <p14:creationId xmlns:p14="http://schemas.microsoft.com/office/powerpoint/2010/main" val="1052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1" grpId="0"/>
      <p:bldP spid="12" grpId="0"/>
      <p:bldP spid="13"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3502"/>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7E29B5-4243-3E0D-6238-1351B27A4AD4}"/>
              </a:ext>
            </a:extLst>
          </p:cNvPr>
          <p:cNvSpPr txBox="1"/>
          <p:nvPr/>
        </p:nvSpPr>
        <p:spPr>
          <a:xfrm>
            <a:off x="5684921" y="2959768"/>
            <a:ext cx="592470" cy="369332"/>
          </a:xfrm>
          <a:prstGeom prst="rect">
            <a:avLst/>
          </a:prstGeom>
          <a:noFill/>
        </p:spPr>
        <p:txBody>
          <a:bodyPr wrap="none" rtlCol="0">
            <a:spAutoFit/>
          </a:bodyPr>
          <a:lstStyle/>
          <a:p>
            <a:r>
              <a:rPr lang="en-US"/>
              <a:t>Ufer</a:t>
            </a:r>
          </a:p>
        </p:txBody>
      </p:sp>
      <p:sp>
        <p:nvSpPr>
          <p:cNvPr id="6" name="TextBox 5">
            <a:extLst>
              <a:ext uri="{FF2B5EF4-FFF2-40B4-BE49-F238E27FC236}">
                <a16:creationId xmlns:a16="http://schemas.microsoft.com/office/drawing/2014/main" id="{A42932F6-2D63-35AC-90C0-CDD33E0429CB}"/>
              </a:ext>
            </a:extLst>
          </p:cNvPr>
          <p:cNvSpPr txBox="1"/>
          <p:nvPr/>
        </p:nvSpPr>
        <p:spPr>
          <a:xfrm>
            <a:off x="7010400" y="1668379"/>
            <a:ext cx="646331" cy="369332"/>
          </a:xfrm>
          <a:prstGeom prst="rect">
            <a:avLst/>
          </a:prstGeom>
          <a:noFill/>
        </p:spPr>
        <p:txBody>
          <a:bodyPr wrap="none" rtlCol="0">
            <a:spAutoFit/>
          </a:bodyPr>
          <a:lstStyle/>
          <a:p>
            <a:r>
              <a:rPr lang="en-US"/>
              <a:t>Bank</a:t>
            </a:r>
          </a:p>
        </p:txBody>
      </p:sp>
      <p:sp>
        <p:nvSpPr>
          <p:cNvPr id="7" name="TextBox 6">
            <a:extLst>
              <a:ext uri="{FF2B5EF4-FFF2-40B4-BE49-F238E27FC236}">
                <a16:creationId xmlns:a16="http://schemas.microsoft.com/office/drawing/2014/main" id="{3DB8A09E-62DA-B353-08E2-4981AA4DE310}"/>
              </a:ext>
            </a:extLst>
          </p:cNvPr>
          <p:cNvSpPr txBox="1"/>
          <p:nvPr/>
        </p:nvSpPr>
        <p:spPr>
          <a:xfrm>
            <a:off x="6277391" y="2594585"/>
            <a:ext cx="777777" cy="369332"/>
          </a:xfrm>
          <a:prstGeom prst="rect">
            <a:avLst/>
          </a:prstGeom>
          <a:noFill/>
        </p:spPr>
        <p:txBody>
          <a:bodyPr wrap="none" rtlCol="0">
            <a:spAutoFit/>
          </a:bodyPr>
          <a:lstStyle/>
          <a:p>
            <a:r>
              <a:rPr lang="en-US"/>
              <a:t>zinsen</a:t>
            </a:r>
          </a:p>
        </p:txBody>
      </p:sp>
      <p:sp>
        <p:nvSpPr>
          <p:cNvPr id="9" name="TextBox 8">
            <a:extLst>
              <a:ext uri="{FF2B5EF4-FFF2-40B4-BE49-F238E27FC236}">
                <a16:creationId xmlns:a16="http://schemas.microsoft.com/office/drawing/2014/main" id="{20DCC572-05AC-623D-2F5B-F38A5F070700}"/>
              </a:ext>
            </a:extLst>
          </p:cNvPr>
          <p:cNvSpPr txBox="1"/>
          <p:nvPr/>
        </p:nvSpPr>
        <p:spPr>
          <a:xfrm>
            <a:off x="7398333" y="3798106"/>
            <a:ext cx="1034642" cy="369332"/>
          </a:xfrm>
          <a:prstGeom prst="rect">
            <a:avLst/>
          </a:prstGeom>
          <a:noFill/>
        </p:spPr>
        <p:txBody>
          <a:bodyPr wrap="none" rtlCol="0">
            <a:spAutoFit/>
          </a:bodyPr>
          <a:lstStyle/>
          <a:p>
            <a:r>
              <a:rPr lang="en-US"/>
              <a:t>interesse</a:t>
            </a:r>
          </a:p>
        </p:txBody>
      </p:sp>
      <p:sp>
        <p:nvSpPr>
          <p:cNvPr id="11" name="Sequential Access Storage 10">
            <a:extLst>
              <a:ext uri="{FF2B5EF4-FFF2-40B4-BE49-F238E27FC236}">
                <a16:creationId xmlns:a16="http://schemas.microsoft.com/office/drawing/2014/main" id="{7C3221FD-6597-345F-CB78-3DF60817DD59}"/>
              </a:ext>
            </a:extLst>
          </p:cNvPr>
          <p:cNvSpPr/>
          <p:nvPr/>
        </p:nvSpPr>
        <p:spPr>
          <a:xfrm>
            <a:off x="8496620" y="2122256"/>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burying your cash down by the river?</a:t>
            </a:r>
          </a:p>
        </p:txBody>
      </p:sp>
      <p:sp>
        <p:nvSpPr>
          <p:cNvPr id="12" name="Sequential Access Storage 11">
            <a:extLst>
              <a:ext uri="{FF2B5EF4-FFF2-40B4-BE49-F238E27FC236}">
                <a16:creationId xmlns:a16="http://schemas.microsoft.com/office/drawing/2014/main" id="{1B4FC01D-F379-A6EE-C1E7-4EA924B2792D}"/>
              </a:ext>
            </a:extLst>
          </p:cNvPr>
          <p:cNvSpPr/>
          <p:nvPr/>
        </p:nvSpPr>
        <p:spPr>
          <a:xfrm flipH="1">
            <a:off x="7748773" y="5603791"/>
            <a:ext cx="3781788" cy="1109775"/>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Dad said if I put my money in a bank it would raise interest</a:t>
            </a:r>
          </a:p>
        </p:txBody>
      </p:sp>
      <p:pic>
        <p:nvPicPr>
          <p:cNvPr id="1026" name="Picture 2" descr="Man With Shovel Digging Garden Vector Silhouette Isolated On White  Background. Royalty Free SVG, Cliparts, Vectors, And Stock Illustration.  Image 95276181.">
            <a:extLst>
              <a:ext uri="{FF2B5EF4-FFF2-40B4-BE49-F238E27FC236}">
                <a16:creationId xmlns:a16="http://schemas.microsoft.com/office/drawing/2014/main" id="{5A255D1A-1688-003F-784B-7EBBF2718D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2781" y="5619859"/>
            <a:ext cx="1396756" cy="1341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 With Question Icon Silhouette With Raised Hands Up On White Background.  Black People Silhouette Vector Illustration. Royalty Free SVG, Cliparts,  Vectors, And Stock Illustration. Image 99441173.">
            <a:extLst>
              <a:ext uri="{FF2B5EF4-FFF2-40B4-BE49-F238E27FC236}">
                <a16:creationId xmlns:a16="http://schemas.microsoft.com/office/drawing/2014/main" id="{19532EB6-0E7C-3D36-E2D2-0A6856BCEE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6923" y1="32923" x2="46923" y2="32923"/>
                        <a14:foregroundMark x1="47462" y1="32923" x2="47923" y2="32077"/>
                        <a14:foregroundMark x1="52154" y1="16615" x2="52154" y2="16615"/>
                        <a14:foregroundMark x1="49000" y1="24231" x2="49000" y2="24231"/>
                      </a14:backgroundRemoval>
                    </a14:imgEffect>
                  </a14:imgLayer>
                </a14:imgProps>
              </a:ext>
              <a:ext uri="{28A0092B-C50C-407E-A947-70E740481C1C}">
                <a14:useLocalDpi xmlns:a14="http://schemas.microsoft.com/office/drawing/2010/main" val="0"/>
              </a:ext>
            </a:extLst>
          </a:blip>
          <a:srcRect/>
          <a:stretch>
            <a:fillRect/>
          </a:stretch>
        </p:blipFill>
        <p:spPr bwMode="auto">
          <a:xfrm>
            <a:off x="10176874" y="1089690"/>
            <a:ext cx="2292016" cy="2292016"/>
          </a:xfrm>
          <a:prstGeom prst="rect">
            <a:avLst/>
          </a:prstGeom>
          <a:noFill/>
          <a:extLst>
            <a:ext uri="{909E8E84-426E-40DD-AFC4-6F175D3DCCD1}">
              <a14:hiddenFill xmlns:a14="http://schemas.microsoft.com/office/drawing/2010/main">
                <a:solidFill>
                  <a:srgbClr val="FFFFFF"/>
                </a:solidFill>
              </a14:hiddenFill>
            </a:ext>
          </a:extLst>
        </p:spPr>
      </p:pic>
      <p:sp>
        <p:nvSpPr>
          <p:cNvPr id="13" name="Sequential Access Storage 12">
            <a:extLst>
              <a:ext uri="{FF2B5EF4-FFF2-40B4-BE49-F238E27FC236}">
                <a16:creationId xmlns:a16="http://schemas.microsoft.com/office/drawing/2014/main" id="{B20A1608-F412-27C3-C346-5B1D1F052D86}"/>
              </a:ext>
            </a:extLst>
          </p:cNvPr>
          <p:cNvSpPr/>
          <p:nvPr/>
        </p:nvSpPr>
        <p:spPr>
          <a:xfrm flipH="1">
            <a:off x="6146982" y="4864850"/>
            <a:ext cx="2373165" cy="1048739"/>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 trying to become super popular!</a:t>
            </a:r>
          </a:p>
        </p:txBody>
      </p:sp>
      <p:sp>
        <p:nvSpPr>
          <p:cNvPr id="14" name="Sequential Access Storage 13">
            <a:extLst>
              <a:ext uri="{FF2B5EF4-FFF2-40B4-BE49-F238E27FC236}">
                <a16:creationId xmlns:a16="http://schemas.microsoft.com/office/drawing/2014/main" id="{A7A5E22F-1EF2-A59C-0EE0-AD35A4C0DE5C}"/>
              </a:ext>
            </a:extLst>
          </p:cNvPr>
          <p:cNvSpPr/>
          <p:nvPr/>
        </p:nvSpPr>
        <p:spPr>
          <a:xfrm>
            <a:off x="8355232" y="838238"/>
            <a:ext cx="2568871" cy="1167063"/>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you doing? </a:t>
            </a:r>
          </a:p>
        </p:txBody>
      </p:sp>
    </p:spTree>
    <p:extLst>
      <p:ext uri="{BB962C8B-B14F-4D97-AF65-F5344CB8AC3E}">
        <p14:creationId xmlns:p14="http://schemas.microsoft.com/office/powerpoint/2010/main" val="10228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B10F51-7F66-B30D-B89A-5E5AE47AF4C1}"/>
              </a:ext>
            </a:extLst>
          </p:cNvPr>
          <p:cNvSpPr txBox="1"/>
          <p:nvPr/>
        </p:nvSpPr>
        <p:spPr>
          <a:xfrm>
            <a:off x="4830678" y="2893395"/>
            <a:ext cx="3132139" cy="369332"/>
          </a:xfrm>
          <a:prstGeom prst="rect">
            <a:avLst/>
          </a:prstGeom>
          <a:noFill/>
        </p:spPr>
        <p:txBody>
          <a:bodyPr wrap="none" rtlCol="0">
            <a:spAutoFit/>
          </a:bodyPr>
          <a:lstStyle/>
          <a:p>
            <a:r>
              <a:rPr lang="en-US"/>
              <a:t>(at least that’s what they claim)</a:t>
            </a:r>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F7CEB2-7FD2-CC2D-57E0-3B6859F333FF}"/>
              </a:ext>
            </a:extLst>
          </p:cNvPr>
          <p:cNvSpPr/>
          <p:nvPr/>
        </p:nvSpPr>
        <p:spPr>
          <a:xfrm>
            <a:off x="1564105" y="4993105"/>
            <a:ext cx="7309184"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0"/>
            <a:ext cx="9704934" cy="6858000"/>
          </a:xfrm>
          <a:prstGeom prst="rect">
            <a:avLst/>
          </a:prstGeom>
        </p:spPr>
      </p:pic>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C9204-D6A2-C126-483C-39610E114B5A}"/>
              </a:ext>
            </a:extLst>
          </p:cNvPr>
          <p:cNvSpPr txBox="1"/>
          <p:nvPr/>
        </p:nvSpPr>
        <p:spPr>
          <a:xfrm>
            <a:off x="5951621" y="4030579"/>
            <a:ext cx="788677" cy="369332"/>
          </a:xfrm>
          <a:prstGeom prst="rect">
            <a:avLst/>
          </a:prstGeom>
          <a:noFill/>
        </p:spPr>
        <p:txBody>
          <a:bodyPr wrap="none" rtlCol="0">
            <a:spAutoFit/>
          </a:bodyPr>
          <a:lstStyle/>
          <a:p>
            <a:r>
              <a:rPr lang="en-US"/>
              <a:t>cousin</a:t>
            </a:r>
          </a:p>
        </p:txBody>
      </p:sp>
      <p:sp>
        <p:nvSpPr>
          <p:cNvPr id="6" name="TextBox 5">
            <a:extLst>
              <a:ext uri="{FF2B5EF4-FFF2-40B4-BE49-F238E27FC236}">
                <a16:creationId xmlns:a16="http://schemas.microsoft.com/office/drawing/2014/main" id="{ACF06771-7E4C-54BC-5878-14DECB5E5E47}"/>
              </a:ext>
            </a:extLst>
          </p:cNvPr>
          <p:cNvSpPr txBox="1"/>
          <p:nvPr/>
        </p:nvSpPr>
        <p:spPr>
          <a:xfrm>
            <a:off x="6910137" y="4030579"/>
            <a:ext cx="904094" cy="369332"/>
          </a:xfrm>
          <a:prstGeom prst="rect">
            <a:avLst/>
          </a:prstGeom>
          <a:noFill/>
        </p:spPr>
        <p:txBody>
          <a:bodyPr wrap="none" rtlCol="0">
            <a:spAutoFit/>
          </a:bodyPr>
          <a:lstStyle/>
          <a:p>
            <a:r>
              <a:rPr lang="en-US"/>
              <a:t>cousine</a:t>
            </a:r>
          </a:p>
        </p:txBody>
      </p:sp>
      <p:sp>
        <p:nvSpPr>
          <p:cNvPr id="8" name="TextBox 7">
            <a:extLst>
              <a:ext uri="{FF2B5EF4-FFF2-40B4-BE49-F238E27FC236}">
                <a16:creationId xmlns:a16="http://schemas.microsoft.com/office/drawing/2014/main" id="{5558C2CD-641A-6476-5104-44772D903DEB}"/>
              </a:ext>
            </a:extLst>
          </p:cNvPr>
          <p:cNvSpPr txBox="1"/>
          <p:nvPr/>
        </p:nvSpPr>
        <p:spPr>
          <a:xfrm>
            <a:off x="5881500" y="5063135"/>
            <a:ext cx="4468729" cy="923330"/>
          </a:xfrm>
          <a:prstGeom prst="rect">
            <a:avLst/>
          </a:prstGeom>
          <a:noFill/>
        </p:spPr>
        <p:txBody>
          <a:bodyPr wrap="square">
            <a:spAutoFit/>
          </a:bodyPr>
          <a:lstStyle/>
          <a:p>
            <a:r>
              <a:rPr lang="en-US"/>
              <a:t>Wenn ich meinen Onkel und seine Töchter besuche, kann ich mich nicht entscheiden, wer mein Lieblingscousin ist.</a:t>
            </a:r>
          </a:p>
        </p:txBody>
      </p:sp>
      <p:sp>
        <p:nvSpPr>
          <p:cNvPr id="9" name="TextBox 8">
            <a:extLst>
              <a:ext uri="{FF2B5EF4-FFF2-40B4-BE49-F238E27FC236}">
                <a16:creationId xmlns:a16="http://schemas.microsoft.com/office/drawing/2014/main" id="{59F4F22E-9C3C-7A26-61CF-D79B42E39533}"/>
              </a:ext>
            </a:extLst>
          </p:cNvPr>
          <p:cNvSpPr txBox="1"/>
          <p:nvPr/>
        </p:nvSpPr>
        <p:spPr>
          <a:xfrm>
            <a:off x="7984070" y="4215245"/>
            <a:ext cx="1372492" cy="369332"/>
          </a:xfrm>
          <a:prstGeom prst="rect">
            <a:avLst/>
          </a:prstGeom>
          <a:noFill/>
        </p:spPr>
        <p:txBody>
          <a:bodyPr wrap="none" rtlCol="0">
            <a:spAutoFit/>
          </a:bodyPr>
          <a:lstStyle/>
          <a:p>
            <a:r>
              <a:rPr lang="en-US"/>
              <a:t>Google 2023</a:t>
            </a:r>
          </a:p>
        </p:txBody>
      </p:sp>
      <p:sp>
        <p:nvSpPr>
          <p:cNvPr id="11" name="TextBox 10">
            <a:extLst>
              <a:ext uri="{FF2B5EF4-FFF2-40B4-BE49-F238E27FC236}">
                <a16:creationId xmlns:a16="http://schemas.microsoft.com/office/drawing/2014/main" id="{2C40D455-5E6B-AD52-D5D6-61C7B7DEBD6B}"/>
              </a:ext>
            </a:extLst>
          </p:cNvPr>
          <p:cNvSpPr txBox="1"/>
          <p:nvPr/>
        </p:nvSpPr>
        <p:spPr>
          <a:xfrm>
            <a:off x="5881500" y="4510607"/>
            <a:ext cx="6097002" cy="646331"/>
          </a:xfrm>
          <a:prstGeom prst="rect">
            <a:avLst/>
          </a:prstGeom>
          <a:noFill/>
        </p:spPr>
        <p:txBody>
          <a:bodyPr wrap="square">
            <a:spAutoFit/>
          </a:bodyPr>
          <a:lstStyle/>
          <a:p>
            <a:r>
              <a:rPr lang="en-US"/>
              <a:t>He is my favorite cousin </a:t>
            </a:r>
            <a:r>
              <a:rPr lang="en-US">
                <a:sym typeface="Wingdings" pitchFamily="2" charset="2"/>
              </a:rPr>
              <a:t> Er ist mein Lieblingscousin</a:t>
            </a:r>
          </a:p>
          <a:p>
            <a:r>
              <a:rPr lang="en-US">
                <a:sym typeface="Wingdings" pitchFamily="2" charset="2"/>
              </a:rPr>
              <a:t>She is my favorite cousin  Sie ist meine Lieblingscousine</a:t>
            </a:r>
            <a:endParaRPr lang="en-US"/>
          </a:p>
        </p:txBody>
      </p:sp>
      <p:sp>
        <p:nvSpPr>
          <p:cNvPr id="3" name="Rectangle 2">
            <a:extLst>
              <a:ext uri="{FF2B5EF4-FFF2-40B4-BE49-F238E27FC236}">
                <a16:creationId xmlns:a16="http://schemas.microsoft.com/office/drawing/2014/main" id="{85D87A28-3E0B-5547-BE18-8B07B091941D}"/>
              </a:ext>
            </a:extLst>
          </p:cNvPr>
          <p:cNvSpPr/>
          <p:nvPr/>
        </p:nvSpPr>
        <p:spPr>
          <a:xfrm>
            <a:off x="7545084" y="5546103"/>
            <a:ext cx="269147" cy="475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0000"/>
                </a:solidFill>
              </a:rPr>
              <a:t>X</a:t>
            </a:r>
          </a:p>
        </p:txBody>
      </p:sp>
    </p:spTree>
    <p:extLst>
      <p:ext uri="{BB962C8B-B14F-4D97-AF65-F5344CB8AC3E}">
        <p14:creationId xmlns:p14="http://schemas.microsoft.com/office/powerpoint/2010/main" val="54547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08" r="14791" b="10344"/>
          <a:stretch/>
        </p:blipFill>
        <p:spPr>
          <a:xfrm>
            <a:off x="2201943" y="-338805"/>
            <a:ext cx="7496462" cy="6755741"/>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6DEBD-3117-5AA8-706D-F9B0A4F2DC49}"/>
              </a:ext>
            </a:extLst>
          </p:cNvPr>
          <p:cNvSpPr>
            <a:spLocks noGrp="1"/>
          </p:cNvSpPr>
          <p:nvPr>
            <p:ph type="title"/>
          </p:nvPr>
        </p:nvSpPr>
        <p:spPr/>
        <p:txBody>
          <a:bodyPr/>
          <a:lstStyle/>
          <a:p>
            <a:r>
              <a:rPr lang="en-US"/>
              <a:t>Newer Annotation Tool</a:t>
            </a:r>
          </a:p>
        </p:txBody>
      </p:sp>
      <p:pic>
        <p:nvPicPr>
          <p:cNvPr id="4" name="Picture 3">
            <a:extLst>
              <a:ext uri="{FF2B5EF4-FFF2-40B4-BE49-F238E27FC236}">
                <a16:creationId xmlns:a16="http://schemas.microsoft.com/office/drawing/2014/main" id="{0AD33FDE-5679-B9A5-85DA-F1B2686002F0}"/>
              </a:ext>
            </a:extLst>
          </p:cNvPr>
          <p:cNvPicPr>
            <a:picLocks noChangeAspect="1"/>
          </p:cNvPicPr>
          <p:nvPr/>
        </p:nvPicPr>
        <p:blipFill>
          <a:blip r:embed="rId2"/>
          <a:stretch>
            <a:fillRect/>
          </a:stretch>
        </p:blipFill>
        <p:spPr>
          <a:xfrm>
            <a:off x="553123" y="1549907"/>
            <a:ext cx="7772400" cy="2553329"/>
          </a:xfrm>
          <a:prstGeom prst="rect">
            <a:avLst/>
          </a:prstGeom>
        </p:spPr>
      </p:pic>
      <p:pic>
        <p:nvPicPr>
          <p:cNvPr id="5" name="Picture 4">
            <a:extLst>
              <a:ext uri="{FF2B5EF4-FFF2-40B4-BE49-F238E27FC236}">
                <a16:creationId xmlns:a16="http://schemas.microsoft.com/office/drawing/2014/main" id="{2DA9E87B-0290-13E8-36DA-AAE17D564ED5}"/>
              </a:ext>
            </a:extLst>
          </p:cNvPr>
          <p:cNvPicPr>
            <a:picLocks noChangeAspect="1"/>
          </p:cNvPicPr>
          <p:nvPr/>
        </p:nvPicPr>
        <p:blipFill>
          <a:blip r:embed="rId3"/>
          <a:stretch>
            <a:fillRect/>
          </a:stretch>
        </p:blipFill>
        <p:spPr>
          <a:xfrm>
            <a:off x="3581400" y="4122061"/>
            <a:ext cx="7772400" cy="2513422"/>
          </a:xfrm>
          <a:prstGeom prst="rect">
            <a:avLst/>
          </a:prstGeom>
        </p:spPr>
      </p:pic>
    </p:spTree>
    <p:extLst>
      <p:ext uri="{BB962C8B-B14F-4D97-AF65-F5344CB8AC3E}">
        <p14:creationId xmlns:p14="http://schemas.microsoft.com/office/powerpoint/2010/main" val="2427497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a:p>
            <a:r>
              <a:rPr lang="en-US" dirty="0"/>
              <a:t>Later on, at ISI, “ROUGE (Recall Oriented Understudy for Gisting Evaluation)” was invented – basically a Recall-based version of BLEU. Originally for summarization, but sometimes used for MT.</a:t>
            </a:r>
          </a:p>
          <a:p>
            <a:r>
              <a:rPr lang="en-US" dirty="0"/>
              <a:t>In conclusion, NLP researchers really like parody/are uninventive</a:t>
            </a:r>
          </a:p>
          <a:p>
            <a:pPr lvl="1"/>
            <a:r>
              <a:rPr lang="en-US" dirty="0"/>
              <a:t>See also muppet tendencies, “Frustratingly Easy X”, “Language models are X”</a:t>
            </a:r>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reference coverage</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6764-AD0B-FC34-B21E-817B71AA6637}"/>
              </a:ext>
            </a:extLst>
          </p:cNvPr>
          <p:cNvSpPr>
            <a:spLocks noGrp="1"/>
          </p:cNvSpPr>
          <p:nvPr>
            <p:ph type="title"/>
          </p:nvPr>
        </p:nvSpPr>
        <p:spPr/>
        <p:txBody>
          <a:bodyPr/>
          <a:lstStyle/>
          <a:p>
            <a:r>
              <a:rPr lang="en-US"/>
              <a:t>Model-Based Evaluation Methods</a:t>
            </a:r>
          </a:p>
        </p:txBody>
      </p:sp>
      <p:sp>
        <p:nvSpPr>
          <p:cNvPr id="3" name="Content Placeholder 2">
            <a:extLst>
              <a:ext uri="{FF2B5EF4-FFF2-40B4-BE49-F238E27FC236}">
                <a16:creationId xmlns:a16="http://schemas.microsoft.com/office/drawing/2014/main" id="{F1E236FB-308B-B7FE-9168-B73C341DDA6C}"/>
              </a:ext>
            </a:extLst>
          </p:cNvPr>
          <p:cNvSpPr>
            <a:spLocks noGrp="1"/>
          </p:cNvSpPr>
          <p:nvPr>
            <p:ph idx="1"/>
          </p:nvPr>
        </p:nvSpPr>
        <p:spPr>
          <a:xfrm>
            <a:off x="838200" y="1825625"/>
            <a:ext cx="10515600" cy="4844116"/>
          </a:xfrm>
        </p:spPr>
        <p:txBody>
          <a:bodyPr>
            <a:normAutofit fontScale="85000" lnSpcReduction="20000"/>
          </a:bodyPr>
          <a:lstStyle/>
          <a:p>
            <a:r>
              <a:rPr lang="en-US"/>
              <a:t>Examples: BLEURT (2020), RUSE (2018), YiSi (2019)</a:t>
            </a:r>
          </a:p>
          <a:p>
            <a:r>
              <a:rPr lang="en-US"/>
              <a:t>Basic idea = Train a model to predict human preference -- that should correlate well with human preference!</a:t>
            </a:r>
          </a:p>
          <a:p>
            <a:r>
              <a:rPr lang="en-US"/>
              <a:t>BLEURT synopsis:</a:t>
            </a:r>
          </a:p>
          <a:p>
            <a:pPr lvl="1"/>
            <a:r>
              <a:rPr lang="en-US"/>
              <a:t>BERT fine-tuned to regress to human judgement (loss is mean squared error)</a:t>
            </a:r>
          </a:p>
          <a:p>
            <a:pPr lvl="1"/>
            <a:r>
              <a:rPr lang="en-US"/>
              <a:t>Since there isn’t a lot of that, pre-train on other signals</a:t>
            </a:r>
          </a:p>
          <a:p>
            <a:pPr lvl="2"/>
            <a:r>
              <a:rPr lang="en-US"/>
              <a:t>predict BLEU</a:t>
            </a:r>
          </a:p>
          <a:p>
            <a:pPr lvl="2"/>
            <a:r>
              <a:rPr lang="en-US"/>
              <a:t>predict ROUGE</a:t>
            </a:r>
          </a:p>
          <a:p>
            <a:pPr lvl="2"/>
            <a:r>
              <a:rPr lang="en-US"/>
              <a:t>approximate translation score as backtranslation score</a:t>
            </a:r>
          </a:p>
          <a:p>
            <a:pPr lvl="1"/>
            <a:r>
              <a:rPr lang="en-US"/>
              <a:t>Beats a lot of other metrics</a:t>
            </a:r>
          </a:p>
          <a:p>
            <a:r>
              <a:rPr lang="en-US"/>
              <a:t>It’s still something of a biased black box...e.g. for a sentence with reference “You must be a doctor”, the error “He must be a doctor” is preferred over “She must be a doctor”.</a:t>
            </a:r>
          </a:p>
          <a:p>
            <a:r>
              <a:rPr lang="en-US"/>
              <a:t>Lately: Can ask GPT-4 “Give me a score” (research problem: what data sets has it already seen?</a:t>
            </a:r>
          </a:p>
          <a:p>
            <a:pPr lvl="1"/>
            <a:endParaRPr lang="en-US"/>
          </a:p>
          <a:p>
            <a:endParaRPr lang="en-US"/>
          </a:p>
        </p:txBody>
      </p:sp>
    </p:spTree>
    <p:extLst>
      <p:ext uri="{BB962C8B-B14F-4D97-AF65-F5344CB8AC3E}">
        <p14:creationId xmlns:p14="http://schemas.microsoft.com/office/powerpoint/2010/main" val="1879921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EE055-EDF4-67F2-4C26-52A6C73AB49F}"/>
              </a:ext>
            </a:extLst>
          </p:cNvPr>
          <p:cNvPicPr>
            <a:picLocks noChangeAspect="1"/>
          </p:cNvPicPr>
          <p:nvPr/>
        </p:nvPicPr>
        <p:blipFill>
          <a:blip r:embed="rId2"/>
          <a:stretch>
            <a:fillRect/>
          </a:stretch>
        </p:blipFill>
        <p:spPr>
          <a:xfrm>
            <a:off x="1594184" y="127594"/>
            <a:ext cx="7706226" cy="5851023"/>
          </a:xfrm>
          <a:prstGeom prst="rect">
            <a:avLst/>
          </a:prstGeom>
        </p:spPr>
      </p:pic>
      <p:sp>
        <p:nvSpPr>
          <p:cNvPr id="3" name="TextBox 2">
            <a:extLst>
              <a:ext uri="{FF2B5EF4-FFF2-40B4-BE49-F238E27FC236}">
                <a16:creationId xmlns:a16="http://schemas.microsoft.com/office/drawing/2014/main" id="{55C9C674-6C15-E36D-880A-7AA7A0DFBAE0}"/>
              </a:ext>
            </a:extLst>
          </p:cNvPr>
          <p:cNvSpPr txBox="1"/>
          <p:nvPr/>
        </p:nvSpPr>
        <p:spPr>
          <a:xfrm flipH="1">
            <a:off x="5219298" y="6280484"/>
            <a:ext cx="1939491" cy="369332"/>
          </a:xfrm>
          <a:prstGeom prst="rect">
            <a:avLst/>
          </a:prstGeom>
          <a:noFill/>
        </p:spPr>
        <p:txBody>
          <a:bodyPr wrap="square" rtlCol="0">
            <a:spAutoFit/>
          </a:bodyPr>
          <a:lstStyle/>
          <a:p>
            <a:r>
              <a:rPr lang="en-US"/>
              <a:t>2022</a:t>
            </a:r>
          </a:p>
        </p:txBody>
      </p:sp>
    </p:spTree>
    <p:extLst>
      <p:ext uri="{BB962C8B-B14F-4D97-AF65-F5344CB8AC3E}">
        <p14:creationId xmlns:p14="http://schemas.microsoft.com/office/powerpoint/2010/main" val="2359597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8181-85E8-B0B2-80A0-5129C8FC258B}"/>
              </a:ext>
            </a:extLst>
          </p:cNvPr>
          <p:cNvSpPr>
            <a:spLocks noGrp="1"/>
          </p:cNvSpPr>
          <p:nvPr>
            <p:ph type="title"/>
          </p:nvPr>
        </p:nvSpPr>
        <p:spPr/>
        <p:txBody>
          <a:bodyPr/>
          <a:lstStyle/>
          <a:p>
            <a:r>
              <a:rPr lang="en-US"/>
              <a:t>This all comes down to sentence similarity!</a:t>
            </a:r>
          </a:p>
        </p:txBody>
      </p:sp>
      <p:sp>
        <p:nvSpPr>
          <p:cNvPr id="3" name="TextBox 2">
            <a:extLst>
              <a:ext uri="{FF2B5EF4-FFF2-40B4-BE49-F238E27FC236}">
                <a16:creationId xmlns:a16="http://schemas.microsoft.com/office/drawing/2014/main" id="{5BD3E378-C726-97BF-F450-B89E34AC8F6E}"/>
              </a:ext>
            </a:extLst>
          </p:cNvPr>
          <p:cNvSpPr txBox="1"/>
          <p:nvPr/>
        </p:nvSpPr>
        <p:spPr>
          <a:xfrm>
            <a:off x="5376278" y="1690688"/>
            <a:ext cx="3025444" cy="646331"/>
          </a:xfrm>
          <a:prstGeom prst="rect">
            <a:avLst/>
          </a:prstGeom>
          <a:noFill/>
        </p:spPr>
        <p:txBody>
          <a:bodyPr wrap="none" rtlCol="0">
            <a:spAutoFit/>
          </a:bodyPr>
          <a:lstStyle/>
          <a:p>
            <a:r>
              <a:rPr lang="en-US"/>
              <a:t>STS-B: Collection of pairs with </a:t>
            </a:r>
            <a:br>
              <a:rPr lang="en-US"/>
            </a:br>
            <a:r>
              <a:rPr lang="en-US"/>
              <a:t>five-point human ranking:</a:t>
            </a:r>
          </a:p>
        </p:txBody>
      </p:sp>
      <p:pic>
        <p:nvPicPr>
          <p:cNvPr id="4" name="Picture 3">
            <a:extLst>
              <a:ext uri="{FF2B5EF4-FFF2-40B4-BE49-F238E27FC236}">
                <a16:creationId xmlns:a16="http://schemas.microsoft.com/office/drawing/2014/main" id="{70C96E73-60D6-AFA9-D49B-1FD46FBEC9C5}"/>
              </a:ext>
            </a:extLst>
          </p:cNvPr>
          <p:cNvPicPr>
            <a:picLocks noChangeAspect="1"/>
          </p:cNvPicPr>
          <p:nvPr/>
        </p:nvPicPr>
        <p:blipFill>
          <a:blip r:embed="rId3"/>
          <a:stretch>
            <a:fillRect/>
          </a:stretch>
        </p:blipFill>
        <p:spPr>
          <a:xfrm>
            <a:off x="8401722" y="1539748"/>
            <a:ext cx="3437293" cy="3999366"/>
          </a:xfrm>
          <a:prstGeom prst="rect">
            <a:avLst/>
          </a:prstGeom>
        </p:spPr>
      </p:pic>
      <p:pic>
        <p:nvPicPr>
          <p:cNvPr id="5" name="Picture 4">
            <a:extLst>
              <a:ext uri="{FF2B5EF4-FFF2-40B4-BE49-F238E27FC236}">
                <a16:creationId xmlns:a16="http://schemas.microsoft.com/office/drawing/2014/main" id="{7975CB73-9B42-B697-345F-3157BA1CED16}"/>
              </a:ext>
            </a:extLst>
          </p:cNvPr>
          <p:cNvPicPr>
            <a:picLocks noChangeAspect="1"/>
          </p:cNvPicPr>
          <p:nvPr/>
        </p:nvPicPr>
        <p:blipFill>
          <a:blip r:embed="rId4"/>
          <a:stretch>
            <a:fillRect/>
          </a:stretch>
        </p:blipFill>
        <p:spPr>
          <a:xfrm>
            <a:off x="4231343" y="3100058"/>
            <a:ext cx="3889262" cy="1772322"/>
          </a:xfrm>
          <a:prstGeom prst="rect">
            <a:avLst/>
          </a:prstGeom>
        </p:spPr>
      </p:pic>
      <p:sp>
        <p:nvSpPr>
          <p:cNvPr id="6" name="TextBox 5">
            <a:extLst>
              <a:ext uri="{FF2B5EF4-FFF2-40B4-BE49-F238E27FC236}">
                <a16:creationId xmlns:a16="http://schemas.microsoft.com/office/drawing/2014/main" id="{5BBE962A-D31B-140A-99E9-23D818D46785}"/>
              </a:ext>
            </a:extLst>
          </p:cNvPr>
          <p:cNvSpPr txBox="1"/>
          <p:nvPr/>
        </p:nvSpPr>
        <p:spPr>
          <a:xfrm>
            <a:off x="2859192" y="2567516"/>
            <a:ext cx="3256084" cy="646331"/>
          </a:xfrm>
          <a:prstGeom prst="rect">
            <a:avLst/>
          </a:prstGeom>
          <a:noFill/>
        </p:spPr>
        <p:txBody>
          <a:bodyPr wrap="none" rtlCol="0">
            <a:spAutoFit/>
          </a:bodyPr>
          <a:lstStyle/>
          <a:p>
            <a:r>
              <a:rPr lang="en-US"/>
              <a:t>MSRP: Heuristically extracted </a:t>
            </a:r>
            <a:br>
              <a:rPr lang="en-US"/>
            </a:br>
            <a:r>
              <a:rPr lang="en-US"/>
              <a:t>and human-judged pairs (binary)</a:t>
            </a:r>
          </a:p>
        </p:txBody>
      </p:sp>
      <p:sp>
        <p:nvSpPr>
          <p:cNvPr id="7" name="TextBox 6">
            <a:extLst>
              <a:ext uri="{FF2B5EF4-FFF2-40B4-BE49-F238E27FC236}">
                <a16:creationId xmlns:a16="http://schemas.microsoft.com/office/drawing/2014/main" id="{24534328-C3C3-7110-96D7-BC101D93F68B}"/>
              </a:ext>
            </a:extLst>
          </p:cNvPr>
          <p:cNvSpPr txBox="1"/>
          <p:nvPr/>
        </p:nvSpPr>
        <p:spPr>
          <a:xfrm>
            <a:off x="2801816" y="4844146"/>
            <a:ext cx="3019866" cy="369332"/>
          </a:xfrm>
          <a:prstGeom prst="rect">
            <a:avLst/>
          </a:prstGeom>
          <a:noFill/>
        </p:spPr>
        <p:txBody>
          <a:bodyPr wrap="none" rtlCol="0">
            <a:spAutoFit/>
          </a:bodyPr>
          <a:lstStyle/>
          <a:p>
            <a:r>
              <a:rPr lang="en-US"/>
              <a:t>Similar to MSRP: Quora, PAWS</a:t>
            </a:r>
          </a:p>
        </p:txBody>
      </p:sp>
      <p:sp>
        <p:nvSpPr>
          <p:cNvPr id="8" name="TextBox 7">
            <a:extLst>
              <a:ext uri="{FF2B5EF4-FFF2-40B4-BE49-F238E27FC236}">
                <a16:creationId xmlns:a16="http://schemas.microsoft.com/office/drawing/2014/main" id="{9D121304-465D-B83E-4073-4359C2B82C7B}"/>
              </a:ext>
            </a:extLst>
          </p:cNvPr>
          <p:cNvSpPr txBox="1"/>
          <p:nvPr/>
        </p:nvSpPr>
        <p:spPr>
          <a:xfrm>
            <a:off x="1157830" y="5358116"/>
            <a:ext cx="3251724" cy="646331"/>
          </a:xfrm>
          <a:prstGeom prst="rect">
            <a:avLst/>
          </a:prstGeom>
          <a:noFill/>
        </p:spPr>
        <p:txBody>
          <a:bodyPr wrap="none" rtlCol="0">
            <a:spAutoFit/>
          </a:bodyPr>
          <a:lstStyle/>
          <a:p>
            <a:r>
              <a:rPr lang="en-US"/>
              <a:t>Can a good person become bad?</a:t>
            </a:r>
          </a:p>
          <a:p>
            <a:r>
              <a:rPr lang="en-US"/>
              <a:t>Can a bad person become good?</a:t>
            </a:r>
          </a:p>
        </p:txBody>
      </p:sp>
      <p:sp>
        <p:nvSpPr>
          <p:cNvPr id="9" name="TextBox 8">
            <a:extLst>
              <a:ext uri="{FF2B5EF4-FFF2-40B4-BE49-F238E27FC236}">
                <a16:creationId xmlns:a16="http://schemas.microsoft.com/office/drawing/2014/main" id="{D01AEEC0-39E3-5C2A-6A7E-4170903C2A6B}"/>
              </a:ext>
            </a:extLst>
          </p:cNvPr>
          <p:cNvSpPr txBox="1"/>
          <p:nvPr/>
        </p:nvSpPr>
        <p:spPr>
          <a:xfrm>
            <a:off x="4550112" y="5215948"/>
            <a:ext cx="3888500" cy="1200329"/>
          </a:xfrm>
          <a:prstGeom prst="rect">
            <a:avLst/>
          </a:prstGeom>
          <a:noFill/>
        </p:spPr>
        <p:txBody>
          <a:bodyPr wrap="none" rtlCol="0">
            <a:spAutoFit/>
          </a:bodyPr>
          <a:lstStyle/>
          <a:p>
            <a:r>
              <a:rPr lang="en-US"/>
              <a:t>Katz was born in Sweden in 1947 and</a:t>
            </a:r>
          </a:p>
          <a:p>
            <a:r>
              <a:rPr lang="en-US"/>
              <a:t>moved to New York City at the age of 1.</a:t>
            </a:r>
          </a:p>
          <a:p>
            <a:r>
              <a:rPr lang="en-US"/>
              <a:t>Katz was born in 1947 in Sweden and</a:t>
            </a:r>
          </a:p>
          <a:p>
            <a:r>
              <a:rPr lang="en-US"/>
              <a:t>moved to New York at the age of one.</a:t>
            </a:r>
          </a:p>
        </p:txBody>
      </p:sp>
      <p:pic>
        <p:nvPicPr>
          <p:cNvPr id="11" name="Graphic 10" descr="Checkmark with solid fill">
            <a:extLst>
              <a:ext uri="{FF2B5EF4-FFF2-40B4-BE49-F238E27FC236}">
                <a16:creationId xmlns:a16="http://schemas.microsoft.com/office/drawing/2014/main" id="{C8584DBC-BA95-DF64-BFBB-0DAD98421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0840" y="6304478"/>
            <a:ext cx="553522" cy="553522"/>
          </a:xfrm>
          <a:prstGeom prst="rect">
            <a:avLst/>
          </a:prstGeom>
        </p:spPr>
      </p:pic>
      <p:sp>
        <p:nvSpPr>
          <p:cNvPr id="12" name="TextBox 11">
            <a:extLst>
              <a:ext uri="{FF2B5EF4-FFF2-40B4-BE49-F238E27FC236}">
                <a16:creationId xmlns:a16="http://schemas.microsoft.com/office/drawing/2014/main" id="{F18805A2-66C7-CCA6-73A6-451487984077}"/>
              </a:ext>
            </a:extLst>
          </p:cNvPr>
          <p:cNvSpPr txBox="1"/>
          <p:nvPr/>
        </p:nvSpPr>
        <p:spPr>
          <a:xfrm>
            <a:off x="2407148" y="6004447"/>
            <a:ext cx="370614" cy="523220"/>
          </a:xfrm>
          <a:prstGeom prst="rect">
            <a:avLst/>
          </a:prstGeom>
          <a:noFill/>
        </p:spPr>
        <p:txBody>
          <a:bodyPr wrap="none" rtlCol="0">
            <a:spAutoFit/>
          </a:bodyPr>
          <a:lstStyle/>
          <a:p>
            <a:r>
              <a:rPr lang="en-US" sz="2800">
                <a:solidFill>
                  <a:srgbClr val="FF0000"/>
                </a:solidFill>
              </a:rPr>
              <a:t>X</a:t>
            </a:r>
          </a:p>
        </p:txBody>
      </p:sp>
    </p:spTree>
    <p:extLst>
      <p:ext uri="{BB962C8B-B14F-4D97-AF65-F5344CB8AC3E}">
        <p14:creationId xmlns:p14="http://schemas.microsoft.com/office/powerpoint/2010/main" val="3932940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82C1-5F3F-95D6-EB19-9A28CA7046E4}"/>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B9694DDC-B6C1-E91C-8F1B-296895BE8A97}"/>
              </a:ext>
            </a:extLst>
          </p:cNvPr>
          <p:cNvGraphicFramePr>
            <a:graphicFrameLocks noGrp="1"/>
          </p:cNvGraphicFramePr>
          <p:nvPr>
            <p:extLst>
              <p:ext uri="{D42A27DB-BD31-4B8C-83A1-F6EECF244321}">
                <p14:modId xmlns:p14="http://schemas.microsoft.com/office/powerpoint/2010/main" val="2691498713"/>
              </p:ext>
            </p:extLst>
          </p:nvPr>
        </p:nvGraphicFramePr>
        <p:xfrm>
          <a:off x="1219199" y="451822"/>
          <a:ext cx="10090674" cy="6290928"/>
        </p:xfrm>
        <a:graphic>
          <a:graphicData uri="http://schemas.openxmlformats.org/drawingml/2006/table">
            <a:tbl>
              <a:tblPr firstRow="1" firstCol="1" bandRow="1">
                <a:tableStyleId>{5C22544A-7EE6-4342-B048-85BDC9FD1C3A}</a:tableStyleId>
              </a:tblPr>
              <a:tblGrid>
                <a:gridCol w="917334">
                  <a:extLst>
                    <a:ext uri="{9D8B030D-6E8A-4147-A177-3AD203B41FA5}">
                      <a16:colId xmlns:a16="http://schemas.microsoft.com/office/drawing/2014/main" val="796480208"/>
                    </a:ext>
                  </a:extLst>
                </a:gridCol>
                <a:gridCol w="917334">
                  <a:extLst>
                    <a:ext uri="{9D8B030D-6E8A-4147-A177-3AD203B41FA5}">
                      <a16:colId xmlns:a16="http://schemas.microsoft.com/office/drawing/2014/main" val="155475058"/>
                    </a:ext>
                  </a:extLst>
                </a:gridCol>
                <a:gridCol w="917334">
                  <a:extLst>
                    <a:ext uri="{9D8B030D-6E8A-4147-A177-3AD203B41FA5}">
                      <a16:colId xmlns:a16="http://schemas.microsoft.com/office/drawing/2014/main" val="3592920687"/>
                    </a:ext>
                  </a:extLst>
                </a:gridCol>
                <a:gridCol w="917334">
                  <a:extLst>
                    <a:ext uri="{9D8B030D-6E8A-4147-A177-3AD203B41FA5}">
                      <a16:colId xmlns:a16="http://schemas.microsoft.com/office/drawing/2014/main" val="431314141"/>
                    </a:ext>
                  </a:extLst>
                </a:gridCol>
                <a:gridCol w="917334">
                  <a:extLst>
                    <a:ext uri="{9D8B030D-6E8A-4147-A177-3AD203B41FA5}">
                      <a16:colId xmlns:a16="http://schemas.microsoft.com/office/drawing/2014/main" val="693997851"/>
                    </a:ext>
                  </a:extLst>
                </a:gridCol>
                <a:gridCol w="917334">
                  <a:extLst>
                    <a:ext uri="{9D8B030D-6E8A-4147-A177-3AD203B41FA5}">
                      <a16:colId xmlns:a16="http://schemas.microsoft.com/office/drawing/2014/main" val="3659765528"/>
                    </a:ext>
                  </a:extLst>
                </a:gridCol>
                <a:gridCol w="917334">
                  <a:extLst>
                    <a:ext uri="{9D8B030D-6E8A-4147-A177-3AD203B41FA5}">
                      <a16:colId xmlns:a16="http://schemas.microsoft.com/office/drawing/2014/main" val="3065919720"/>
                    </a:ext>
                  </a:extLst>
                </a:gridCol>
                <a:gridCol w="917334">
                  <a:extLst>
                    <a:ext uri="{9D8B030D-6E8A-4147-A177-3AD203B41FA5}">
                      <a16:colId xmlns:a16="http://schemas.microsoft.com/office/drawing/2014/main" val="2644012642"/>
                    </a:ext>
                  </a:extLst>
                </a:gridCol>
                <a:gridCol w="917334">
                  <a:extLst>
                    <a:ext uri="{9D8B030D-6E8A-4147-A177-3AD203B41FA5}">
                      <a16:colId xmlns:a16="http://schemas.microsoft.com/office/drawing/2014/main" val="1706768076"/>
                    </a:ext>
                  </a:extLst>
                </a:gridCol>
                <a:gridCol w="917334">
                  <a:extLst>
                    <a:ext uri="{9D8B030D-6E8A-4147-A177-3AD203B41FA5}">
                      <a16:colId xmlns:a16="http://schemas.microsoft.com/office/drawing/2014/main" val="868185716"/>
                    </a:ext>
                  </a:extLst>
                </a:gridCol>
                <a:gridCol w="917334">
                  <a:extLst>
                    <a:ext uri="{9D8B030D-6E8A-4147-A177-3AD203B41FA5}">
                      <a16:colId xmlns:a16="http://schemas.microsoft.com/office/drawing/2014/main" val="103279492"/>
                    </a:ext>
                  </a:extLst>
                </a:gridCol>
              </a:tblGrid>
              <a:tr h="206863">
                <a:tc rowSpan="3" gridSpan="2">
                  <a:txBody>
                    <a:bodyPr/>
                    <a:lstStyle/>
                    <a:p>
                      <a:endParaRPr lang="en-US" sz="1400">
                        <a:effectLst/>
                        <a:latin typeface="Calibri" panose="020F0502020204030204" pitchFamily="34" charset="0"/>
                        <a:cs typeface="Arial" panose="020B0604020202020204" pitchFamily="34" charset="0"/>
                      </a:endParaRPr>
                    </a:p>
                  </a:txBody>
                  <a:tcPr marL="43104" marR="43104" marT="43104" marB="43104"/>
                </a:tc>
                <a:tc rowSpan="3" hMerge="1">
                  <a:txBody>
                    <a:bodyPr/>
                    <a:lstStyle/>
                    <a:p>
                      <a:endParaRPr lang="en-US"/>
                    </a:p>
                  </a:txBody>
                  <a:tcPr/>
                </a:tc>
                <a:tc gridSpan="3">
                  <a:txBody>
                    <a:bodyPr/>
                    <a:lstStyle/>
                    <a:p>
                      <a:pPr marL="0" marR="0" algn="ctr">
                        <a:spcBef>
                          <a:spcPts val="0"/>
                        </a:spcBef>
                        <a:spcAft>
                          <a:spcPts val="0"/>
                        </a:spcAft>
                      </a:pPr>
                      <a:r>
                        <a:rPr lang="en-US" sz="1400">
                          <a:effectLst/>
                        </a:rPr>
                        <a:t>STS-B</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a:effectLst/>
                        </a:rPr>
                        <a:t>Paraphrase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2492378"/>
                  </a:ext>
                </a:extLst>
              </a:tr>
              <a:tr h="206863">
                <a:tc gridSpan="2" vMerge="1">
                  <a:txBody>
                    <a:bodyPr/>
                    <a:lstStyle/>
                    <a:p>
                      <a:endParaRPr lang="en-US"/>
                    </a:p>
                  </a:txBody>
                  <a:tcPr/>
                </a:tc>
                <a:tc hMerge="1" vMerge="1">
                  <a:txBody>
                    <a:bodyPr/>
                    <a:lstStyle/>
                    <a:p>
                      <a:endParaRPr lang="en-US"/>
                    </a:p>
                  </a:txBody>
                  <a:tcPr/>
                </a:tc>
                <a:tc rowSpan="2">
                  <a:txBody>
                    <a:bodyPr/>
                    <a:lstStyle/>
                    <a:p>
                      <a:pPr marL="0" marR="0" algn="ctr">
                        <a:spcBef>
                          <a:spcPts val="0"/>
                        </a:spcBef>
                        <a:spcAft>
                          <a:spcPts val="0"/>
                        </a:spcAft>
                      </a:pPr>
                      <a:r>
                        <a:rPr lang="en-US" sz="1400">
                          <a:effectLst/>
                        </a:rPr>
                        <a:t>All (1379)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20% (146)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rowSpan="2">
                  <a:txBody>
                    <a:bodyPr/>
                    <a:lstStyle/>
                    <a:p>
                      <a:pPr marL="0" marR="0" algn="ctr">
                        <a:spcBef>
                          <a:spcPts val="0"/>
                        </a:spcBef>
                        <a:spcAft>
                          <a:spcPts val="0"/>
                        </a:spcAft>
                      </a:pPr>
                      <a:r>
                        <a:rPr lang="en-US" sz="1400">
                          <a:effectLst/>
                        </a:rPr>
                        <a:t>Hard 10% (24)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gridSpan="2">
                  <a:txBody>
                    <a:bodyPr/>
                    <a:lstStyle/>
                    <a:p>
                      <a:pPr marL="0" marR="0" algn="ctr">
                        <a:spcBef>
                          <a:spcPts val="0"/>
                        </a:spcBef>
                        <a:spcAft>
                          <a:spcPts val="0"/>
                        </a:spcAft>
                      </a:pPr>
                      <a:r>
                        <a:rPr lang="en-US" sz="1400">
                          <a:effectLst/>
                        </a:rPr>
                        <a:t>MSRP</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Quora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gridSpan="2">
                  <a:txBody>
                    <a:bodyPr/>
                    <a:lstStyle/>
                    <a:p>
                      <a:pPr marL="0" marR="0" algn="ctr">
                        <a:spcBef>
                          <a:spcPts val="0"/>
                        </a:spcBef>
                        <a:spcAft>
                          <a:spcPts val="0"/>
                        </a:spcAft>
                      </a:pPr>
                      <a:r>
                        <a:rPr lang="en-US" sz="1400">
                          <a:effectLst/>
                        </a:rPr>
                        <a:t>PAWS</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extLst>
                  <a:ext uri="{0D108BD9-81ED-4DB2-BD59-A6C34878D82A}">
                    <a16:rowId xmlns:a16="http://schemas.microsoft.com/office/drawing/2014/main" val="2127667467"/>
                  </a:ext>
                </a:extLst>
              </a:tr>
              <a:tr h="206863">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Random</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ctr">
                        <a:spcBef>
                          <a:spcPts val="0"/>
                        </a:spcBef>
                        <a:spcAft>
                          <a:spcPts val="0"/>
                        </a:spcAft>
                      </a:pPr>
                      <a:r>
                        <a:rPr lang="en-US" sz="1400">
                          <a:effectLst/>
                        </a:rPr>
                        <a:t>Hardest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81754786"/>
                  </a:ext>
                </a:extLst>
              </a:tr>
              <a:tr h="206863">
                <a:tc gridSpan="2">
                  <a:txBody>
                    <a:bodyPr/>
                    <a:lstStyle/>
                    <a:p>
                      <a:pPr marL="0" marR="0">
                        <a:spcBef>
                          <a:spcPts val="0"/>
                        </a:spcBef>
                        <a:spcAft>
                          <a:spcPts val="0"/>
                        </a:spcAft>
                      </a:pPr>
                      <a:r>
                        <a:rPr lang="en-US" sz="1400">
                          <a:effectLst/>
                        </a:rPr>
                        <a:t>METEOR</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0.5560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-0.7377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010467664"/>
                  </a:ext>
                </a:extLst>
              </a:tr>
              <a:tr h="206863">
                <a:tc gridSpan="2">
                  <a:txBody>
                    <a:bodyPr/>
                    <a:lstStyle/>
                    <a:p>
                      <a:pPr marL="0" marR="0">
                        <a:spcBef>
                          <a:spcPts val="0"/>
                        </a:spcBef>
                        <a:spcAft>
                          <a:spcPts val="0"/>
                        </a:spcAft>
                      </a:pPr>
                      <a:r>
                        <a:rPr lang="en-US" sz="1400">
                          <a:effectLst/>
                        </a:rPr>
                        <a:t>BERTScore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0.5937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911165740"/>
                  </a:ext>
                </a:extLst>
              </a:tr>
              <a:tr h="206863">
                <a:tc gridSpan="2">
                  <a:txBody>
                    <a:bodyPr/>
                    <a:lstStyle/>
                    <a:p>
                      <a:pPr marL="0" marR="0">
                        <a:spcBef>
                          <a:spcPts val="0"/>
                        </a:spcBef>
                        <a:spcAft>
                          <a:spcPts val="0"/>
                        </a:spcAft>
                      </a:pPr>
                      <a:r>
                        <a:rPr lang="en-US" sz="1400">
                          <a:effectLst/>
                        </a:rPr>
                        <a:t>MoverScore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0.6676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-0.1553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817163234"/>
                  </a:ext>
                </a:extLst>
              </a:tr>
              <a:tr h="206863">
                <a:tc gridSpan="2">
                  <a:txBody>
                    <a:bodyPr/>
                    <a:lstStyle/>
                    <a:p>
                      <a:pPr marL="0" marR="0">
                        <a:spcBef>
                          <a:spcPts val="0"/>
                        </a:spcBef>
                        <a:spcAft>
                          <a:spcPts val="0"/>
                        </a:spcAft>
                      </a:pPr>
                      <a:r>
                        <a:rPr lang="en-US" sz="1400">
                          <a:effectLst/>
                        </a:rPr>
                        <a:t>QA-eval</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0.6218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0.6763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913419978"/>
                  </a:ext>
                </a:extLst>
              </a:tr>
              <a:tr h="206863">
                <a:tc gridSpan="2">
                  <a:txBody>
                    <a:bodyPr/>
                    <a:lstStyle/>
                    <a:p>
                      <a:pPr marL="0" marR="0">
                        <a:spcBef>
                          <a:spcPts val="0"/>
                        </a:spcBef>
                        <a:spcAft>
                          <a:spcPts val="0"/>
                        </a:spcAft>
                      </a:pPr>
                      <a:r>
                        <a:rPr lang="en-US" sz="1400">
                          <a:effectLst/>
                        </a:rPr>
                        <a:t>BLEURT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0.7308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0.3056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226667373"/>
                  </a:ext>
                </a:extLst>
              </a:tr>
              <a:tr h="206863">
                <a:tc gridSpan="2">
                  <a:txBody>
                    <a:bodyPr/>
                    <a:lstStyle/>
                    <a:p>
                      <a:pPr marL="0" marR="0">
                        <a:spcBef>
                          <a:spcPts val="0"/>
                        </a:spcBef>
                        <a:spcAft>
                          <a:spcPts val="0"/>
                        </a:spcAft>
                      </a:pPr>
                      <a:r>
                        <a:rPr lang="en-US" sz="1400">
                          <a:effectLst/>
                        </a:rPr>
                        <a:t>MIS (new)</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hMerge="1">
                  <a:txBody>
                    <a:bodyPr/>
                    <a:lstStyle/>
                    <a:p>
                      <a:endParaRPr lang="en-US"/>
                    </a:p>
                  </a:txBody>
                  <a:tcPr/>
                </a:tc>
                <a:tc>
                  <a:txBody>
                    <a:bodyPr/>
                    <a:lstStyle/>
                    <a:p>
                      <a:pPr marL="0" marR="0" algn="r">
                        <a:spcBef>
                          <a:spcPts val="0"/>
                        </a:spcBef>
                        <a:spcAft>
                          <a:spcPts val="0"/>
                        </a:spcAft>
                      </a:pPr>
                      <a:r>
                        <a:rPr lang="en-US" sz="1400">
                          <a:effectLst/>
                        </a:rPr>
                        <a:t>0.7710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u="sng">
                          <a:effectLst/>
                        </a:rPr>
                        <a:t>0.9751</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0.870*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6525470"/>
                  </a:ext>
                </a:extLst>
              </a:tr>
              <a:tr h="206863">
                <a:tc rowSpan="3">
                  <a:txBody>
                    <a:bodyPr/>
                    <a:lstStyle/>
                    <a:p>
                      <a:pPr marL="0" marR="0">
                        <a:spcBef>
                          <a:spcPts val="0"/>
                        </a:spcBef>
                        <a:spcAft>
                          <a:spcPts val="0"/>
                        </a:spcAft>
                      </a:pPr>
                      <a:r>
                        <a:rPr lang="en-US" sz="1400">
                          <a:effectLst/>
                        </a:rPr>
                        <a:t>Embedding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SBERT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0.7748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a:effectLst/>
                        </a:rPr>
                        <a:t>0.9449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97297940"/>
                  </a:ext>
                </a:extLst>
              </a:tr>
              <a:tr h="206863">
                <a:tc vMerge="1">
                  <a:txBody>
                    <a:bodyPr/>
                    <a:lstStyle/>
                    <a:p>
                      <a:endParaRPr lang="en-US"/>
                    </a:p>
                  </a:txBody>
                  <a:tcP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0.6813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848869314"/>
                  </a:ext>
                </a:extLst>
              </a:tr>
              <a:tr h="214252">
                <a:tc vMerge="1">
                  <a:txBody>
                    <a:bodyPr/>
                    <a:lstStyle/>
                    <a:p>
                      <a:endParaRPr lang="en-US"/>
                    </a:p>
                  </a:txBody>
                  <a:tcPr/>
                </a:tc>
                <a:tc>
                  <a:txBody>
                    <a:bodyPr/>
                    <a:lstStyle/>
                    <a:p>
                      <a:pPr marL="0" marR="0">
                        <a:spcBef>
                          <a:spcPts val="0"/>
                        </a:spcBef>
                        <a:spcAft>
                          <a:spcPts val="0"/>
                        </a:spcAft>
                      </a:pPr>
                      <a:r>
                        <a:rPr lang="en-US" sz="1400">
                          <a:effectLst/>
                        </a:rPr>
                        <a:t>SGPT</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0.8188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52222284"/>
                  </a:ext>
                </a:extLst>
              </a:tr>
              <a:tr h="206863">
                <a:tc rowSpan="4">
                  <a:txBody>
                    <a:bodyPr/>
                    <a:lstStyle/>
                    <a:p>
                      <a:pPr marL="0" marR="0">
                        <a:spcBef>
                          <a:spcPts val="0"/>
                        </a:spcBef>
                        <a:spcAft>
                          <a:spcPts val="0"/>
                        </a:spcAft>
                      </a:pPr>
                      <a:r>
                        <a:rPr lang="en-US" sz="1400">
                          <a:effectLst/>
                        </a:rPr>
                        <a:t>GPT (LLM) Prompting</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0.7756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0.7617</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0.8549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430570947"/>
                  </a:ext>
                </a:extLst>
              </a:tr>
              <a:tr h="206863">
                <a:tc vMerge="1">
                  <a:txBody>
                    <a:bodyPr/>
                    <a:lstStyle/>
                    <a:p>
                      <a:endParaRPr lang="en-US"/>
                    </a:p>
                  </a:txBody>
                  <a:tcPr/>
                </a:tc>
                <a:tc>
                  <a:txBody>
                    <a:bodyPr/>
                    <a:lstStyle/>
                    <a:p>
                      <a:pPr marL="0" marR="0">
                        <a:spcBef>
                          <a:spcPts val="0"/>
                        </a:spcBef>
                        <a:spcAft>
                          <a:spcPts val="0"/>
                        </a:spcAft>
                      </a:pPr>
                      <a:r>
                        <a:rPr lang="en-US" sz="1400">
                          <a:effectLst/>
                        </a:rPr>
                        <a:t>3.5-turbo</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0.5294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0.4204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164840053"/>
                  </a:ext>
                </a:extLst>
              </a:tr>
              <a:tr h="206863">
                <a:tc vMerge="1">
                  <a:txBody>
                    <a:bodyPr/>
                    <a:lstStyle/>
                    <a:p>
                      <a:endParaRPr lang="en-US"/>
                    </a:p>
                  </a:txBody>
                  <a:tcPr/>
                </a:tc>
                <a:tc>
                  <a:txBody>
                    <a:bodyPr/>
                    <a:lstStyle/>
                    <a:p>
                      <a:pPr marL="0" marR="0">
                        <a:spcBef>
                          <a:spcPts val="0"/>
                        </a:spcBef>
                        <a:spcAft>
                          <a:spcPts val="0"/>
                        </a:spcAft>
                      </a:pPr>
                      <a:r>
                        <a:rPr lang="en-US" sz="1400">
                          <a:effectLst/>
                        </a:rPr>
                        <a:t>GPT-4</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0.8669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0.8529</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0.9022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0.790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0.735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0.840</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b="1" u="sng">
                          <a:effectLst/>
                        </a:rPr>
                        <a:t>0.785</a:t>
                      </a:r>
                      <a:endParaRPr lang="en-US" sz="1400" b="1">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042558016"/>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0.7903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0.8430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0.540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0.715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220490278"/>
                  </a:ext>
                </a:extLst>
              </a:tr>
              <a:tr h="206863">
                <a:tc rowSpan="5">
                  <a:txBody>
                    <a:bodyPr/>
                    <a:lstStyle/>
                    <a:p>
                      <a:pPr marL="0" marR="0">
                        <a:spcBef>
                          <a:spcPts val="0"/>
                        </a:spcBef>
                        <a:spcAft>
                          <a:spcPts val="0"/>
                        </a:spcAft>
                      </a:pPr>
                      <a:r>
                        <a:rPr lang="en-US" sz="1400">
                          <a:effectLst/>
                        </a:rPr>
                        <a:t>GPTScore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nchor="ctr"/>
                </a:tc>
                <a:tc>
                  <a:txBody>
                    <a:bodyPr/>
                    <a:lstStyle/>
                    <a:p>
                      <a:pPr marL="0" marR="0">
                        <a:spcBef>
                          <a:spcPts val="0"/>
                        </a:spcBef>
                        <a:spcAft>
                          <a:spcPts val="0"/>
                        </a:spcAft>
                      </a:pPr>
                      <a:r>
                        <a:rPr lang="en-US" sz="1400">
                          <a:effectLst/>
                        </a:rPr>
                        <a:t>ada</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-0.1276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2792951339"/>
                  </a:ext>
                </a:extLst>
              </a:tr>
              <a:tr h="206863">
                <a:tc vMerge="1">
                  <a:txBody>
                    <a:bodyPr/>
                    <a:lstStyle/>
                    <a:p>
                      <a:endParaRPr lang="en-US"/>
                    </a:p>
                  </a:txBody>
                  <a:tcPr/>
                </a:tc>
                <a:tc>
                  <a:txBody>
                    <a:bodyPr/>
                    <a:lstStyle/>
                    <a:p>
                      <a:pPr marL="0" marR="0">
                        <a:spcBef>
                          <a:spcPts val="0"/>
                        </a:spcBef>
                        <a:spcAft>
                          <a:spcPts val="0"/>
                        </a:spcAft>
                      </a:pPr>
                      <a:r>
                        <a:rPr lang="en-US" sz="1400">
                          <a:effectLst/>
                        </a:rPr>
                        <a:t>babbage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0.5972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0.1329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0.6559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0.695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0.725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493433869"/>
                  </a:ext>
                </a:extLst>
              </a:tr>
              <a:tr h="206863">
                <a:tc vMerge="1">
                  <a:txBody>
                    <a:bodyPr/>
                    <a:lstStyle/>
                    <a:p>
                      <a:endParaRPr lang="en-US"/>
                    </a:p>
                  </a:txBody>
                  <a:tcPr/>
                </a:tc>
                <a:tc>
                  <a:txBody>
                    <a:bodyPr/>
                    <a:lstStyle/>
                    <a:p>
                      <a:pPr marL="0" marR="0">
                        <a:spcBef>
                          <a:spcPts val="0"/>
                        </a:spcBef>
                        <a:spcAft>
                          <a:spcPts val="0"/>
                        </a:spcAft>
                      </a:pPr>
                      <a:r>
                        <a:rPr lang="en-US" sz="1400">
                          <a:effectLst/>
                        </a:rPr>
                        <a:t>curie</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0.6435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0.2503</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0.7790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0.745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0.675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632189113"/>
                  </a:ext>
                </a:extLst>
              </a:tr>
              <a:tr h="206863">
                <a:tc vMerge="1">
                  <a:txBody>
                    <a:bodyPr/>
                    <a:lstStyle/>
                    <a:p>
                      <a:endParaRPr lang="en-US"/>
                    </a:p>
                  </a:txBody>
                  <a:tcPr/>
                </a:tc>
                <a:tc>
                  <a:txBody>
                    <a:bodyPr/>
                    <a:lstStyle/>
                    <a:p>
                      <a:pPr marL="0" marR="0">
                        <a:spcBef>
                          <a:spcPts val="0"/>
                        </a:spcBef>
                        <a:spcAft>
                          <a:spcPts val="0"/>
                        </a:spcAft>
                      </a:pPr>
                      <a:r>
                        <a:rPr lang="en-US" sz="1400">
                          <a:effectLst/>
                        </a:rPr>
                        <a:t>davinci</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0.6380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0.4288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0.8685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0.705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0.680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3487625183"/>
                  </a:ext>
                </a:extLst>
              </a:tr>
              <a:tr h="206863">
                <a:tc vMerge="1">
                  <a:txBody>
                    <a:bodyPr/>
                    <a:lstStyle/>
                    <a:p>
                      <a:endParaRPr lang="en-US"/>
                    </a:p>
                  </a:txBody>
                  <a:tcPr/>
                </a:tc>
                <a:tc>
                  <a:txBody>
                    <a:bodyPr/>
                    <a:lstStyle/>
                    <a:p>
                      <a:pPr marL="0" marR="0">
                        <a:spcBef>
                          <a:spcPts val="0"/>
                        </a:spcBef>
                        <a:spcAft>
                          <a:spcPts val="0"/>
                        </a:spcAft>
                      </a:pPr>
                      <a:r>
                        <a:rPr lang="en-US" sz="1400">
                          <a:effectLst/>
                        </a:rPr>
                        <a:t>LLaMA-2</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0.4389</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0.0776</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0.2968</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0.660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0.650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0.500</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0.555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tc>
                  <a:txBody>
                    <a:bodyPr/>
                    <a:lstStyle/>
                    <a:p>
                      <a:pPr marL="0" marR="0" algn="r">
                        <a:spcBef>
                          <a:spcPts val="0"/>
                        </a:spcBef>
                        <a:spcAft>
                          <a:spcPts val="0"/>
                        </a:spcAft>
                      </a:pPr>
                      <a:r>
                        <a:rPr lang="en-US" sz="1400">
                          <a:effectLst/>
                        </a:rPr>
                        <a:t>0.505</a:t>
                      </a:r>
                      <a:endParaRPr lang="en-US" sz="1400">
                        <a:effectLst/>
                        <a:latin typeface="Calibri" panose="020F0502020204030204" pitchFamily="34" charset="0"/>
                        <a:ea typeface="Yu Mincho" panose="02020400000000000000" pitchFamily="18" charset="-128"/>
                        <a:cs typeface="Arial" panose="020B0604020202020204" pitchFamily="34" charset="0"/>
                      </a:endParaRPr>
                    </a:p>
                  </a:txBody>
                  <a:tcPr marL="43104" marR="43104" marT="43104" marB="43104"/>
                </a:tc>
                <a:extLst>
                  <a:ext uri="{0D108BD9-81ED-4DB2-BD59-A6C34878D82A}">
                    <a16:rowId xmlns:a16="http://schemas.microsoft.com/office/drawing/2014/main" val="1411021857"/>
                  </a:ext>
                </a:extLst>
              </a:tr>
            </a:tbl>
          </a:graphicData>
        </a:graphic>
      </p:graphicFrame>
    </p:spTree>
    <p:extLst>
      <p:ext uri="{BB962C8B-B14F-4D97-AF65-F5344CB8AC3E}">
        <p14:creationId xmlns:p14="http://schemas.microsoft.com/office/powerpoint/2010/main" val="327419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Model-based metrics more en vogue, but have their own issues</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D2CD7D-EE23-AD5B-5534-B48D80C41AA6}"/>
              </a:ext>
            </a:extLst>
          </p:cNvPr>
          <p:cNvPicPr>
            <a:picLocks noChangeAspect="1"/>
          </p:cNvPicPr>
          <p:nvPr/>
        </p:nvPicPr>
        <p:blipFill>
          <a:blip r:embed="rId3"/>
          <a:stretch>
            <a:fillRect/>
          </a:stretch>
        </p:blipFill>
        <p:spPr>
          <a:xfrm>
            <a:off x="9484053" y="2924342"/>
            <a:ext cx="2552700" cy="3632200"/>
          </a:xfrm>
          <a:prstGeom prst="rect">
            <a:avLst/>
          </a:prstGeom>
        </p:spPr>
      </p:pic>
      <p:sp>
        <p:nvSpPr>
          <p:cNvPr id="6" name="TextBox 5">
            <a:extLst>
              <a:ext uri="{FF2B5EF4-FFF2-40B4-BE49-F238E27FC236}">
                <a16:creationId xmlns:a16="http://schemas.microsoft.com/office/drawing/2014/main" id="{038980B5-A4CC-1737-ED83-5EB01BCFA16E}"/>
              </a:ext>
            </a:extLst>
          </p:cNvPr>
          <p:cNvSpPr txBox="1"/>
          <p:nvPr/>
        </p:nvSpPr>
        <p:spPr>
          <a:xfrm>
            <a:off x="9035716" y="1515979"/>
            <a:ext cx="652743" cy="369332"/>
          </a:xfrm>
          <a:prstGeom prst="rect">
            <a:avLst/>
          </a:prstGeom>
          <a:noFill/>
        </p:spPr>
        <p:txBody>
          <a:bodyPr wrap="none" rtlCol="0">
            <a:spAutoFit/>
          </a:bodyPr>
          <a:lstStyle/>
          <a:p>
            <a:r>
              <a:rPr lang="en-US"/>
              <a:t>2010</a:t>
            </a:r>
          </a:p>
        </p:txBody>
      </p:sp>
      <p:sp>
        <p:nvSpPr>
          <p:cNvPr id="7" name="TextBox 6">
            <a:extLst>
              <a:ext uri="{FF2B5EF4-FFF2-40B4-BE49-F238E27FC236}">
                <a16:creationId xmlns:a16="http://schemas.microsoft.com/office/drawing/2014/main" id="{97ECFE40-4ED8-21C1-FC90-06A89202D11D}"/>
              </a:ext>
            </a:extLst>
          </p:cNvPr>
          <p:cNvSpPr txBox="1"/>
          <p:nvPr/>
        </p:nvSpPr>
        <p:spPr>
          <a:xfrm>
            <a:off x="10507679" y="2622884"/>
            <a:ext cx="652743" cy="369332"/>
          </a:xfrm>
          <a:prstGeom prst="rect">
            <a:avLst/>
          </a:prstGeom>
          <a:noFill/>
        </p:spPr>
        <p:txBody>
          <a:bodyPr wrap="none" rtlCol="0">
            <a:spAutoFit/>
          </a:bodyPr>
          <a:lstStyle/>
          <a:p>
            <a:r>
              <a:rPr lang="en-US"/>
              <a:t>2020</a:t>
            </a:r>
          </a:p>
        </p:txBody>
      </p:sp>
    </p:spTree>
    <p:extLst>
      <p:ext uri="{BB962C8B-B14F-4D97-AF65-F5344CB8AC3E}">
        <p14:creationId xmlns:p14="http://schemas.microsoft.com/office/powerpoint/2010/main" val="14971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59551</TotalTime>
  <Words>2818</Words>
  <Application>Microsoft Macintosh PowerPoint</Application>
  <PresentationFormat>Widescreen</PresentationFormat>
  <Paragraphs>580</Paragraphs>
  <Slides>58</Slides>
  <Notes>3</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For High Resource Languages, Pretty Good!</vt:lpstr>
      <vt:lpstr>PowerPoint Presentation</vt:lpstr>
      <vt:lpstr>PowerPoint Presentation</vt:lpstr>
      <vt:lpstr>Machine Translation: Samoan</vt:lpstr>
      <vt:lpstr>Samoan 2021 – Low Resource Languages are improving!</vt:lpstr>
      <vt:lpstr>Very Low Resource: Still Terrible (Oromo)</vt:lpstr>
      <vt:lpstr>So Is Machine Translation Solved?</vt:lpstr>
      <vt:lpstr>Two Kinds of Error</vt:lpstr>
      <vt:lpstr>Is It Good Enough?</vt:lpstr>
      <vt:lpstr>PowerPoint Presentation</vt:lpstr>
      <vt:lpstr>PowerPoint Presentation</vt:lpstr>
      <vt:lpstr>PowerPoint Presentation</vt:lpstr>
      <vt:lpstr>PowerPoint Presentation</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Newer Annotation Tool</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Model-Based Evaluation Methods</vt:lpstr>
      <vt:lpstr>PowerPoint Presentation</vt:lpstr>
      <vt:lpstr>PowerPoint Presentation</vt:lpstr>
      <vt:lpstr>This all comes down to sentence similarity!</vt:lpstr>
      <vt:lpstr>PowerPoint Presentation</vt:lpstr>
      <vt:lpstr>Automated Metrics: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133</cp:revision>
  <dcterms:created xsi:type="dcterms:W3CDTF">2017-10-12T23:00:00Z</dcterms:created>
  <dcterms:modified xsi:type="dcterms:W3CDTF">2023-11-01T15:57:46Z</dcterms:modified>
</cp:coreProperties>
</file>